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9.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sldIdLst>
    <p:sldId id="279" r:id="rId2"/>
    <p:sldId id="281" r:id="rId3"/>
    <p:sldId id="282" r:id="rId4"/>
    <p:sldId id="260" r:id="rId5"/>
    <p:sldId id="291" r:id="rId6"/>
    <p:sldId id="274" r:id="rId7"/>
    <p:sldId id="286" r:id="rId8"/>
    <p:sldId id="283" r:id="rId9"/>
    <p:sldId id="270" r:id="rId10"/>
    <p:sldId id="258" r:id="rId11"/>
    <p:sldId id="312" r:id="rId12"/>
    <p:sldId id="263" r:id="rId13"/>
    <p:sldId id="296" r:id="rId14"/>
    <p:sldId id="271" r:id="rId15"/>
    <p:sldId id="287" r:id="rId16"/>
    <p:sldId id="284" r:id="rId17"/>
    <p:sldId id="288" r:id="rId18"/>
    <p:sldId id="298" r:id="rId19"/>
    <p:sldId id="299" r:id="rId20"/>
    <p:sldId id="300" r:id="rId21"/>
    <p:sldId id="305" r:id="rId22"/>
    <p:sldId id="306" r:id="rId23"/>
    <p:sldId id="307" r:id="rId24"/>
    <p:sldId id="309" r:id="rId25"/>
    <p:sldId id="310" r:id="rId26"/>
    <p:sldId id="311" r:id="rId27"/>
    <p:sldId id="297" r:id="rId28"/>
    <p:sldId id="285" r:id="rId29"/>
    <p:sldId id="265" r:id="rId30"/>
    <p:sldId id="268" r:id="rId31"/>
    <p:sldId id="269" r:id="rId32"/>
    <p:sldId id="277" r:id="rId33"/>
    <p:sldId id="294" r:id="rId34"/>
    <p:sldId id="308" r:id="rId35"/>
    <p:sldId id="295" r:id="rId36"/>
    <p:sldId id="267"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15F771F-0ECC-408B-9F60-69D956038C5F}">
          <p14:sldIdLst>
            <p14:sldId id="279"/>
            <p14:sldId id="281"/>
          </p14:sldIdLst>
        </p14:section>
        <p14:section name="intrduction" id="{24D21275-EA24-43C4-8A29-32A44B072A04}">
          <p14:sldIdLst>
            <p14:sldId id="282"/>
            <p14:sldId id="260"/>
            <p14:sldId id="291"/>
            <p14:sldId id="274"/>
            <p14:sldId id="286"/>
          </p14:sldIdLst>
        </p14:section>
        <p14:section name="event" id="{E9D63B04-DE68-4A62-9381-0EF0D431DEED}">
          <p14:sldIdLst>
            <p14:sldId id="283"/>
            <p14:sldId id="270"/>
            <p14:sldId id="258"/>
            <p14:sldId id="312"/>
            <p14:sldId id="263"/>
            <p14:sldId id="296"/>
            <p14:sldId id="271"/>
            <p14:sldId id="287"/>
          </p14:sldIdLst>
        </p14:section>
        <p14:section name="Sector" id="{1018B52D-9562-4F25-A2C5-A5FA0295A356}">
          <p14:sldIdLst>
            <p14:sldId id="284"/>
            <p14:sldId id="288"/>
            <p14:sldId id="298"/>
            <p14:sldId id="299"/>
            <p14:sldId id="300"/>
            <p14:sldId id="305"/>
            <p14:sldId id="306"/>
            <p14:sldId id="307"/>
            <p14:sldId id="309"/>
            <p14:sldId id="310"/>
            <p14:sldId id="311"/>
            <p14:sldId id="297"/>
          </p14:sldIdLst>
        </p14:section>
        <p14:section name="Benefit" id="{1F810757-6036-4E58-8215-67D94301C243}">
          <p14:sldIdLst>
            <p14:sldId id="285"/>
            <p14:sldId id="265"/>
            <p14:sldId id="268"/>
            <p14:sldId id="269"/>
            <p14:sldId id="277"/>
            <p14:sldId id="294"/>
            <p14:sldId id="308"/>
          </p14:sldIdLst>
        </p14:section>
        <p14:section name="end" id="{391192AE-3FCF-4FC8-B7C5-1F5986BE39E1}">
          <p14:sldIdLst>
            <p14:sldId id="29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901"/>
    <a:srgbClr val="7FBA00"/>
    <a:srgbClr val="F25022"/>
    <a:srgbClr val="01A4EF"/>
    <a:srgbClr val="747474"/>
    <a:srgbClr val="E81123"/>
    <a:srgbClr val="F5734E"/>
    <a:srgbClr val="F9AA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8" autoAdjust="0"/>
    <p:restoredTop sz="95934"/>
  </p:normalViewPr>
  <p:slideViewPr>
    <p:cSldViewPr snapToGrid="0">
      <p:cViewPr varScale="1">
        <p:scale>
          <a:sx n="110" d="100"/>
          <a:sy n="110" d="100"/>
        </p:scale>
        <p:origin x="6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BDF68E2-58F2-4D09-BE8B-E3BD06533059}" type="datetimeFigureOut">
              <a:rPr lang="en-US" smtClean="0"/>
              <a:t>9/8/18</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1458903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2D6473-DF6D-4702-B328-E0DD40540A4E}" type="datetimeFigureOut">
              <a:rPr lang="en-US" smtClean="0"/>
              <a:t>9/8/18</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05436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624D31-43A5-475A-80CF-332C9F6DCF35}" type="datetimeFigureOut">
              <a:rPr lang="en-US" smtClean="0"/>
              <a:t>9/8/18</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5771522"/>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8FC5F6-F338-4AE4-BB23-26385BCFC423}" type="datetimeFigureOut">
              <a:rPr lang="en-US" smtClean="0"/>
              <a:t>9/8/18</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21254703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0EBB0C4-6273-4C6E-B9BD-2EDC30F1CD52}" type="datetimeFigureOut">
              <a:rPr lang="en-US" smtClean="0"/>
              <a:t>9/8/18</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01935114"/>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9AB4D41-86C1-4908-B66A-0B50CEB3BF29}" type="datetimeFigureOut">
              <a:rPr lang="en-US" smtClean="0"/>
              <a:t>9/8/18</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48880914"/>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426E2C-56C1-4E0D-A793-0088A7FDD37E}" type="datetimeFigureOut">
              <a:rPr lang="en-US" smtClean="0"/>
              <a:t>9/8/18</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3948856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C39B41-D8B5-4052-B551-9B5525EAA8B6}" type="datetimeFigureOut">
              <a:rPr lang="en-US" smtClean="0"/>
              <a:t>9/8/18</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3309190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94136C-8742-45B2-AF27-D93DF72833A9}" type="datetimeFigureOut">
              <a:rPr lang="en-US" smtClean="0"/>
              <a:t>9/8/18</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92611799"/>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ABBEA6-7C60-4B02-AE87-00D78D8422AF}" type="datetimeFigureOut">
              <a:rPr lang="en-US" smtClean="0"/>
              <a:t>9/8/18</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0259579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9CAD897-D46E-4AD2-BD9B-49DD3E640873}" type="datetimeFigureOut">
              <a:rPr lang="en-US" smtClean="0"/>
              <a:t>9/8/18</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856936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9/8/18</a:t>
            </a:fld>
            <a:endParaRPr 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43184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themeOverride" Target="../theme/themeOverride6.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1" Type="http://schemas.openxmlformats.org/officeDocument/2006/relationships/themeOverride" Target="../theme/themeOverride7.x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1" Type="http://schemas.openxmlformats.org/officeDocument/2006/relationships/themeOverride" Target="../theme/themeOverride8.xml"/><Relationship Id="rId2"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2.png"/><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7.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2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2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7.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3.png"/><Relationship Id="rId1" Type="http://schemas.openxmlformats.org/officeDocument/2006/relationships/themeOverride" Target="../theme/themeOverride11.x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3.png"/><Relationship Id="rId1" Type="http://schemas.openxmlformats.org/officeDocument/2006/relationships/themeOverride" Target="../theme/themeOverride12.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7.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2.png"/><Relationship Id="rId1" Type="http://schemas.openxmlformats.org/officeDocument/2006/relationships/themeOverride" Target="../theme/themeOverride14.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7.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7.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7.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 Id="rId3"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2.png"/><Relationship Id="rId1" Type="http://schemas.openxmlformats.org/officeDocument/2006/relationships/themeOverride" Target="../theme/themeOverride5.x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22BA84B-A22E-4B18-9D9D-D9F9B80810B7}"/>
              </a:ext>
            </a:extLst>
          </p:cNvPr>
          <p:cNvGrpSpPr/>
          <p:nvPr/>
        </p:nvGrpSpPr>
        <p:grpSpPr>
          <a:xfrm>
            <a:off x="1862357" y="2388709"/>
            <a:ext cx="2055189" cy="1990343"/>
            <a:chOff x="2316219" y="2407725"/>
            <a:chExt cx="2018544" cy="2015004"/>
          </a:xfrm>
        </p:grpSpPr>
        <p:sp>
          <p:nvSpPr>
            <p:cNvPr id="6" name="矩形: 圆角 5"/>
            <p:cNvSpPr/>
            <p:nvPr/>
          </p:nvSpPr>
          <p:spPr>
            <a:xfrm>
              <a:off x="2319758" y="2407725"/>
              <a:ext cx="948205" cy="94820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3386558" y="2407725"/>
              <a:ext cx="948205" cy="948205"/>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矩形: 圆角 14"/>
            <p:cNvSpPr/>
            <p:nvPr/>
          </p:nvSpPr>
          <p:spPr>
            <a:xfrm>
              <a:off x="3386556" y="3474524"/>
              <a:ext cx="948205" cy="948205"/>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2316219" y="3474523"/>
              <a:ext cx="948205" cy="948205"/>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22" name="标题 1"/>
          <p:cNvSpPr txBox="1">
            <a:spLocks/>
          </p:cNvSpPr>
          <p:nvPr/>
        </p:nvSpPr>
        <p:spPr>
          <a:xfrm>
            <a:off x="4884691" y="2151436"/>
            <a:ext cx="5777717" cy="13153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600" dirty="0">
                <a:solidFill>
                  <a:srgbClr val="747474"/>
                </a:solidFill>
                <a:latin typeface="SimSun-ExtB" panose="02010609060101010101" pitchFamily="49" charset="-122"/>
                <a:ea typeface="SimSun-ExtB" panose="02010609060101010101" pitchFamily="49" charset="-122"/>
                <a:cs typeface="+mn-ea"/>
                <a:sym typeface="+mn-lt"/>
              </a:rPr>
              <a:t>感受技术之美</a:t>
            </a:r>
          </a:p>
        </p:txBody>
      </p:sp>
      <p:sp>
        <p:nvSpPr>
          <p:cNvPr id="10" name="标题 1">
            <a:extLst>
              <a:ext uri="{FF2B5EF4-FFF2-40B4-BE49-F238E27FC236}">
                <a16:creationId xmlns="" xmlns:a16="http://schemas.microsoft.com/office/drawing/2014/main" id="{E320E7EB-D539-4D48-99FE-937162881E89}"/>
              </a:ext>
            </a:extLst>
          </p:cNvPr>
          <p:cNvSpPr txBox="1">
            <a:spLocks/>
          </p:cNvSpPr>
          <p:nvPr/>
        </p:nvSpPr>
        <p:spPr>
          <a:xfrm>
            <a:off x="4664853" y="3696490"/>
            <a:ext cx="5815098" cy="9193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solidFill>
                  <a:srgbClr val="747474"/>
                </a:solidFill>
                <a:latin typeface="SimSun-ExtB" panose="02010609060101010101" pitchFamily="49" charset="-122"/>
                <a:ea typeface="SimSun-ExtB" panose="02010609060101010101" pitchFamily="49" charset="-122"/>
                <a:cs typeface="+mn-ea"/>
                <a:sym typeface="+mn-lt"/>
              </a:rPr>
              <a:t>微软技术俱乐部新生宣讲</a:t>
            </a:r>
          </a:p>
        </p:txBody>
      </p:sp>
      <p:cxnSp>
        <p:nvCxnSpPr>
          <p:cNvPr id="7" name="直接连接符 6">
            <a:extLst>
              <a:ext uri="{FF2B5EF4-FFF2-40B4-BE49-F238E27FC236}">
                <a16:creationId xmlns="" xmlns:a16="http://schemas.microsoft.com/office/drawing/2014/main" id="{D8B20A1F-8159-4E1C-AE7B-EE88079A97F7}"/>
              </a:ext>
            </a:extLst>
          </p:cNvPr>
          <p:cNvCxnSpPr/>
          <p:nvPr/>
        </p:nvCxnSpPr>
        <p:spPr>
          <a:xfrm>
            <a:off x="4825968" y="3460588"/>
            <a:ext cx="5425380" cy="0"/>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459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940872" y="200234"/>
            <a:ext cx="7481436"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7FBA00"/>
                </a:solidFill>
                <a:latin typeface="Myriad Pro SemiCond" panose="020B0503030403020204" pitchFamily="34" charset="0"/>
                <a:ea typeface="+mn-ea"/>
                <a:cs typeface="+mn-ea"/>
                <a:sym typeface="+mn-lt"/>
              </a:rPr>
              <a:t>Event:</a:t>
            </a:r>
            <a:endParaRPr lang="zh-CN" altLang="en-US" dirty="0">
              <a:solidFill>
                <a:srgbClr val="747474"/>
              </a:solidFill>
              <a:latin typeface="Myriad Pro SemiCond" panose="020B0503030403020204" pitchFamily="34" charset="0"/>
              <a:ea typeface="+mn-ea"/>
              <a:cs typeface="+mn-ea"/>
              <a:sym typeface="+mn-lt"/>
            </a:endParaRPr>
          </a:p>
        </p:txBody>
      </p:sp>
      <p:sp>
        <p:nvSpPr>
          <p:cNvPr id="14" name="标题 1"/>
          <p:cNvSpPr txBox="1">
            <a:spLocks/>
          </p:cNvSpPr>
          <p:nvPr/>
        </p:nvSpPr>
        <p:spPr>
          <a:xfrm>
            <a:off x="179882" y="200234"/>
            <a:ext cx="760990" cy="128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1500" dirty="0">
              <a:solidFill>
                <a:srgbClr val="7FBA00"/>
              </a:solidFill>
              <a:latin typeface="Myriad Pro SemiCond" panose="020B0503030403020204" pitchFamily="34" charset="0"/>
              <a:ea typeface="+mn-ea"/>
              <a:cs typeface="+mn-ea"/>
              <a:sym typeface="+mn-lt"/>
            </a:endParaRPr>
          </a:p>
        </p:txBody>
      </p:sp>
      <p:sp>
        <p:nvSpPr>
          <p:cNvPr id="16" name="文本框 15"/>
          <p:cNvSpPr txBox="1"/>
          <p:nvPr/>
        </p:nvSpPr>
        <p:spPr>
          <a:xfrm>
            <a:off x="820254" y="5733876"/>
            <a:ext cx="10551492" cy="923330"/>
          </a:xfrm>
          <a:prstGeom prst="rect">
            <a:avLst/>
          </a:prstGeom>
          <a:noFill/>
        </p:spPr>
        <p:txBody>
          <a:bodyPr wrap="square" rtlCol="0">
            <a:spAutoFit/>
          </a:bodyPr>
          <a:lstStyle/>
          <a:p>
            <a:pPr>
              <a:lnSpc>
                <a:spcPct val="150000"/>
              </a:lnSpc>
            </a:pPr>
            <a:r>
              <a:rPr lang="en-US" altLang="zh-CN" dirty="0" smtClean="0">
                <a:solidFill>
                  <a:srgbClr val="747474"/>
                </a:solidFill>
                <a:latin typeface="方正兰亭黑_GBK" panose="02000000000000000000" pitchFamily="2" charset="-122"/>
                <a:ea typeface="方正兰亭黑_GBK" panose="02000000000000000000" pitchFamily="2" charset="-122"/>
                <a:cs typeface="+mn-ea"/>
                <a:sym typeface="+mn-lt"/>
              </a:rPr>
              <a:t>&gt;</a:t>
            </a:r>
            <a:r>
              <a:rPr lang="zh-CN" altLang="en-US" dirty="0" smtClean="0">
                <a:solidFill>
                  <a:srgbClr val="747474"/>
                </a:solidFill>
                <a:latin typeface="方正兰亭黑_GBK" panose="02000000000000000000" pitchFamily="2" charset="-122"/>
                <a:ea typeface="方正兰亭黑_GBK" panose="02000000000000000000" pitchFamily="2" charset="-122"/>
                <a:cs typeface="+mn-ea"/>
                <a:sym typeface="+mn-lt"/>
              </a:rPr>
              <a:t> 微软研究院面向在校大学生发布的实践项目</a:t>
            </a:r>
            <a:endParaRPr lang="en-US" altLang="zh-CN" dirty="0">
              <a:solidFill>
                <a:srgbClr val="747474"/>
              </a:solidFill>
              <a:latin typeface="方正兰亭黑_GBK" panose="02000000000000000000" pitchFamily="2" charset="-122"/>
              <a:ea typeface="方正兰亭黑_GBK" panose="02000000000000000000" pitchFamily="2" charset="-122"/>
              <a:cs typeface="+mn-ea"/>
              <a:sym typeface="+mn-lt"/>
            </a:endParaRPr>
          </a:p>
          <a:p>
            <a:pPr>
              <a:lnSpc>
                <a:spcPct val="150000"/>
              </a:lnSpc>
            </a:pPr>
            <a:r>
              <a:rPr lang="en-US" altLang="zh-CN" dirty="0" smtClean="0">
                <a:solidFill>
                  <a:srgbClr val="747474"/>
                </a:solidFill>
                <a:latin typeface="方正兰亭黑_GBK" panose="02000000000000000000" pitchFamily="2" charset="-122"/>
                <a:ea typeface="方正兰亭黑_GBK" panose="02000000000000000000" pitchFamily="2" charset="-122"/>
                <a:cs typeface="+mn-ea"/>
                <a:sym typeface="+mn-lt"/>
              </a:rPr>
              <a:t>&gt;</a:t>
            </a:r>
            <a:r>
              <a:rPr lang="zh-CN" altLang="en-US" dirty="0" smtClean="0">
                <a:solidFill>
                  <a:srgbClr val="747474"/>
                </a:solidFill>
                <a:latin typeface="方正兰亭黑_GBK" panose="02000000000000000000" pitchFamily="2" charset="-122"/>
                <a:ea typeface="方正兰亭黑_GBK" panose="02000000000000000000" pitchFamily="2" charset="-122"/>
                <a:cs typeface="+mn-ea"/>
                <a:sym typeface="+mn-lt"/>
              </a:rPr>
              <a:t> 实践中掌握技术的同时</a:t>
            </a:r>
            <a:r>
              <a:rPr lang="en-US" altLang="zh-CN" dirty="0" smtClean="0">
                <a:solidFill>
                  <a:srgbClr val="747474"/>
                </a:solidFill>
                <a:latin typeface="方正兰亭黑_GBK" panose="02000000000000000000" pitchFamily="2" charset="-122"/>
                <a:ea typeface="方正兰亭黑_GBK" panose="02000000000000000000" pitchFamily="2" charset="-122"/>
                <a:cs typeface="+mn-ea"/>
                <a:sym typeface="+mn-lt"/>
              </a:rPr>
              <a:t>MSRA</a:t>
            </a:r>
            <a:r>
              <a:rPr lang="zh-CN" altLang="en-US" dirty="0" smtClean="0">
                <a:solidFill>
                  <a:srgbClr val="747474"/>
                </a:solidFill>
                <a:latin typeface="方正兰亭黑_GBK" panose="02000000000000000000" pitchFamily="2" charset="-122"/>
                <a:ea typeface="方正兰亭黑_GBK" panose="02000000000000000000" pitchFamily="2" charset="-122"/>
                <a:cs typeface="+mn-ea"/>
                <a:sym typeface="+mn-lt"/>
              </a:rPr>
              <a:t>的导师提供全程指导</a:t>
            </a:r>
            <a:endParaRPr lang="zh-CN" altLang="en-US" dirty="0">
              <a:solidFill>
                <a:srgbClr val="747474"/>
              </a:solidFill>
              <a:latin typeface="方正兰亭黑_GBK" panose="02000000000000000000" pitchFamily="2" charset="-122"/>
              <a:ea typeface="方正兰亭黑_GBK" panose="02000000000000000000" pitchFamily="2" charset="-122"/>
              <a:cs typeface="+mn-ea"/>
              <a:sym typeface="+mn-lt"/>
            </a:endParaRPr>
          </a:p>
        </p:txBody>
      </p:sp>
      <p:sp>
        <p:nvSpPr>
          <p:cNvPr id="19" name="矩形: 圆角 18"/>
          <p:cNvSpPr/>
          <p:nvPr/>
        </p:nvSpPr>
        <p:spPr>
          <a:xfrm>
            <a:off x="-800100" y="-3538707"/>
            <a:ext cx="13868399" cy="1386839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8" name="图片 7">
            <a:extLst>
              <a:ext uri="{FF2B5EF4-FFF2-40B4-BE49-F238E27FC236}">
                <a16:creationId xmlns="" xmlns:a16="http://schemas.microsoft.com/office/drawing/2014/main" id="{2E17B3FA-7B5C-4134-9A78-1FBADC62B337}"/>
              </a:ext>
            </a:extLst>
          </p:cNvPr>
          <p:cNvPicPr>
            <a:picLocks noChangeAspect="1"/>
          </p:cNvPicPr>
          <p:nvPr/>
        </p:nvPicPr>
        <p:blipFill>
          <a:blip r:embed="rId3"/>
          <a:stretch>
            <a:fillRect/>
          </a:stretch>
        </p:blipFill>
        <p:spPr>
          <a:xfrm>
            <a:off x="8248582" y="165367"/>
            <a:ext cx="3625970" cy="1007141"/>
          </a:xfrm>
          <a:prstGeom prst="rect">
            <a:avLst/>
          </a:prstGeom>
        </p:spPr>
      </p:pic>
      <p:pic>
        <p:nvPicPr>
          <p:cNvPr id="2" name="图片 1"/>
          <p:cNvPicPr>
            <a:picLocks noChangeAspect="1"/>
          </p:cNvPicPr>
          <p:nvPr/>
        </p:nvPicPr>
        <p:blipFill>
          <a:blip r:embed="rId4"/>
          <a:stretch>
            <a:fillRect/>
          </a:stretch>
        </p:blipFill>
        <p:spPr>
          <a:xfrm>
            <a:off x="0" y="1109133"/>
            <a:ext cx="12192000" cy="4639733"/>
          </a:xfrm>
          <a:prstGeom prst="rect">
            <a:avLst/>
          </a:prstGeom>
        </p:spPr>
      </p:pic>
    </p:spTree>
    <p:extLst>
      <p:ext uri="{BB962C8B-B14F-4D97-AF65-F5344CB8AC3E}">
        <p14:creationId xmlns:p14="http://schemas.microsoft.com/office/powerpoint/2010/main" val="3792152040"/>
      </p:ext>
    </p:extLst>
  </p:cSld>
  <p:clrMapOvr>
    <a:masterClrMapping/>
  </p:clrMapOvr>
  <mc:AlternateContent xmlns:mc="http://schemas.openxmlformats.org/markup-compatibility/2006">
    <mc:Choice xmlns=""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
                                            <p:txEl>
                                              <p:pRg st="0" end="0"/>
                                            </p:txEl>
                                          </p:spTgt>
                                        </p:tgtEl>
                                        <p:attrNameLst>
                                          <p:attrName>style.visibility</p:attrName>
                                        </p:attrNameLst>
                                      </p:cBhvr>
                                      <p:to>
                                        <p:strVal val="visible"/>
                                      </p:to>
                                    </p:set>
                                    <p:anim calcmode="discrete" valueType="clr">
                                      <p:cBhvr override="childStyle">
                                        <p:cTn id="7" dur="80"/>
                                        <p:tgtEl>
                                          <p:spTgt spid="1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6">
                                            <p:txEl>
                                              <p:pRg st="1" end="1"/>
                                            </p:txEl>
                                          </p:spTgt>
                                        </p:tgtEl>
                                        <p:attrNameLst>
                                          <p:attrName>style.visibility</p:attrName>
                                        </p:attrNameLst>
                                      </p:cBhvr>
                                      <p:to>
                                        <p:strVal val="visible"/>
                                      </p:to>
                                    </p:set>
                                    <p:anim calcmode="discrete" valueType="clr">
                                      <p:cBhvr override="childStyle">
                                        <p:cTn id="14" dur="80"/>
                                        <p:tgtEl>
                                          <p:spTgt spid="1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6">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940872" y="200234"/>
            <a:ext cx="7481436"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7FBA00"/>
                </a:solidFill>
                <a:latin typeface="Myriad Pro SemiCond" panose="020B0503030403020204" pitchFamily="34" charset="0"/>
                <a:ea typeface="+mn-ea"/>
                <a:cs typeface="+mn-ea"/>
                <a:sym typeface="+mn-lt"/>
              </a:rPr>
              <a:t>Event:</a:t>
            </a:r>
            <a:endParaRPr lang="zh-CN" altLang="en-US" dirty="0">
              <a:solidFill>
                <a:srgbClr val="747474"/>
              </a:solidFill>
              <a:latin typeface="Myriad Pro SemiCond" panose="020B0503030403020204" pitchFamily="34" charset="0"/>
              <a:ea typeface="+mn-ea"/>
              <a:cs typeface="+mn-ea"/>
              <a:sym typeface="+mn-lt"/>
            </a:endParaRPr>
          </a:p>
        </p:txBody>
      </p:sp>
      <p:pic>
        <p:nvPicPr>
          <p:cNvPr id="3" name="图片 2">
            <a:extLst>
              <a:ext uri="{FF2B5EF4-FFF2-40B4-BE49-F238E27FC236}">
                <a16:creationId xmlns="" xmlns:a16="http://schemas.microsoft.com/office/drawing/2014/main" id="{2E17B3FA-7B5C-4134-9A78-1FBADC62B337}"/>
              </a:ext>
            </a:extLst>
          </p:cNvPr>
          <p:cNvPicPr>
            <a:picLocks noChangeAspect="1"/>
          </p:cNvPicPr>
          <p:nvPr/>
        </p:nvPicPr>
        <p:blipFill>
          <a:blip r:embed="rId2"/>
          <a:stretch>
            <a:fillRect/>
          </a:stretch>
        </p:blipFill>
        <p:spPr>
          <a:xfrm>
            <a:off x="8248582" y="165367"/>
            <a:ext cx="3625970" cy="100714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39" y="1678329"/>
            <a:ext cx="2869658" cy="382621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532" y="1678329"/>
            <a:ext cx="2869658" cy="382621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225" y="1676105"/>
            <a:ext cx="2871327" cy="382843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7918" y="1676105"/>
            <a:ext cx="2871327" cy="3828435"/>
          </a:xfrm>
          <a:prstGeom prst="rect">
            <a:avLst/>
          </a:prstGeom>
        </p:spPr>
      </p:pic>
    </p:spTree>
    <p:extLst>
      <p:ext uri="{BB962C8B-B14F-4D97-AF65-F5344CB8AC3E}">
        <p14:creationId xmlns:p14="http://schemas.microsoft.com/office/powerpoint/2010/main" val="167692616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 xmlns:a16="http://schemas.microsoft.com/office/drawing/2014/main" id="{374AA782-726D-4B80-A742-BCD01A861B76}"/>
              </a:ext>
            </a:extLst>
          </p:cNvPr>
          <p:cNvGrpSpPr/>
          <p:nvPr/>
        </p:nvGrpSpPr>
        <p:grpSpPr>
          <a:xfrm>
            <a:off x="0" y="0"/>
            <a:ext cx="12192000" cy="6858000"/>
            <a:chOff x="0" y="0"/>
            <a:chExt cx="12192000" cy="6858000"/>
          </a:xfrm>
        </p:grpSpPr>
        <p:pic>
          <p:nvPicPr>
            <p:cNvPr id="6" name="图片 5"/>
            <p:cNvPicPr>
              <a:picLocks noChangeAspect="1"/>
            </p:cNvPicPr>
            <p:nvPr/>
          </p:nvPicPr>
          <p:blipFill>
            <a:blip r:embed="rId3">
              <a:extLst>
                <a:ext uri="{BEBA8EAE-BF5A-486C-A8C5-ECC9F3942E4B}">
                  <a14:imgProps xmlns:a14="http://schemas.microsoft.com/office/drawing/2010/main">
                    <a14:imgLayer r:embed="rId4"/>
                  </a14:imgProps>
                </a:ext>
              </a:extLst>
            </a:blip>
            <a:stretch>
              <a:fillRect/>
            </a:stretch>
          </p:blipFill>
          <p:spPr>
            <a:xfrm>
              <a:off x="0" y="0"/>
              <a:ext cx="12192000" cy="6858000"/>
            </a:xfrm>
            <a:prstGeom prst="rect">
              <a:avLst/>
            </a:prstGeom>
          </p:spPr>
        </p:pic>
        <p:sp>
          <p:nvSpPr>
            <p:cNvPr id="2" name="文本框 1">
              <a:extLst>
                <a:ext uri="{FF2B5EF4-FFF2-40B4-BE49-F238E27FC236}">
                  <a16:creationId xmlns="" xmlns:a16="http://schemas.microsoft.com/office/drawing/2014/main" id="{5FB3EBCE-01DE-48DD-B396-E7F92C7555A9}"/>
                </a:ext>
              </a:extLst>
            </p:cNvPr>
            <p:cNvSpPr txBox="1"/>
            <p:nvPr/>
          </p:nvSpPr>
          <p:spPr>
            <a:xfrm>
              <a:off x="10412963" y="275557"/>
              <a:ext cx="1464906" cy="1343608"/>
            </a:xfrm>
            <a:prstGeom prst="rect">
              <a:avLst/>
            </a:prstGeom>
            <a:solidFill>
              <a:srgbClr val="E81123"/>
            </a:solidFill>
          </p:spPr>
          <p:txBody>
            <a:bodyPr wrap="square" rtlCol="0">
              <a:spAutoFit/>
            </a:bodyPr>
            <a:lstStyle/>
            <a:p>
              <a:endParaRPr lang="zh-CN" altLang="en-US" dirty="0"/>
            </a:p>
          </p:txBody>
        </p:sp>
      </p:grpSp>
      <p:pic>
        <p:nvPicPr>
          <p:cNvPr id="3" name="图片 2">
            <a:extLst>
              <a:ext uri="{FF2B5EF4-FFF2-40B4-BE49-F238E27FC236}">
                <a16:creationId xmlns="" xmlns:a16="http://schemas.microsoft.com/office/drawing/2014/main" id="{C59BEEBE-D0F0-451C-86AE-4638784CEFB3}"/>
              </a:ext>
            </a:extLst>
          </p:cNvPr>
          <p:cNvPicPr>
            <a:picLocks noChangeAspect="1"/>
          </p:cNvPicPr>
          <p:nvPr/>
        </p:nvPicPr>
        <p:blipFill>
          <a:blip r:embed="rId5"/>
          <a:stretch>
            <a:fillRect/>
          </a:stretch>
        </p:blipFill>
        <p:spPr>
          <a:xfrm>
            <a:off x="8322013" y="275557"/>
            <a:ext cx="3555856" cy="987667"/>
          </a:xfrm>
          <a:prstGeom prst="rect">
            <a:avLst/>
          </a:prstGeom>
        </p:spPr>
      </p:pic>
    </p:spTree>
    <p:extLst>
      <p:ext uri="{BB962C8B-B14F-4D97-AF65-F5344CB8AC3E}">
        <p14:creationId xmlns:p14="http://schemas.microsoft.com/office/powerpoint/2010/main" val="41064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043"/>
            <a:ext cx="12192000" cy="7460973"/>
          </a:xfrm>
          <a:prstGeom prst="rect">
            <a:avLst/>
          </a:prstGeom>
        </p:spPr>
      </p:pic>
      <p:pic>
        <p:nvPicPr>
          <p:cNvPr id="6" name="图片 5">
            <a:extLst>
              <a:ext uri="{FF2B5EF4-FFF2-40B4-BE49-F238E27FC236}">
                <a16:creationId xmlns="" xmlns:a16="http://schemas.microsoft.com/office/drawing/2014/main" id="{94295032-C477-41E9-A1EE-F615CCE3FEFB}"/>
              </a:ext>
            </a:extLst>
          </p:cNvPr>
          <p:cNvPicPr>
            <a:picLocks noChangeAspect="1"/>
          </p:cNvPicPr>
          <p:nvPr/>
        </p:nvPicPr>
        <p:blipFill>
          <a:blip r:embed="rId3"/>
          <a:stretch>
            <a:fillRect/>
          </a:stretch>
        </p:blipFill>
        <p:spPr>
          <a:xfrm>
            <a:off x="8350919" y="35790"/>
            <a:ext cx="3555856" cy="987667"/>
          </a:xfrm>
          <a:prstGeom prst="rect">
            <a:avLst/>
          </a:prstGeom>
        </p:spPr>
      </p:pic>
    </p:spTree>
    <p:extLst>
      <p:ext uri="{BB962C8B-B14F-4D97-AF65-F5344CB8AC3E}">
        <p14:creationId xmlns:p14="http://schemas.microsoft.com/office/powerpoint/2010/main" val="99905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4887"/>
            <a:ext cx="12191999" cy="7692887"/>
          </a:xfrm>
          <a:prstGeom prst="rect">
            <a:avLst/>
          </a:prstGeom>
        </p:spPr>
      </p:pic>
      <p:pic>
        <p:nvPicPr>
          <p:cNvPr id="5" name="图片 4">
            <a:extLst>
              <a:ext uri="{FF2B5EF4-FFF2-40B4-BE49-F238E27FC236}">
                <a16:creationId xmlns="" xmlns:a16="http://schemas.microsoft.com/office/drawing/2014/main" id="{945C7AA2-AE0E-484C-99CF-8B7FF072E382}"/>
              </a:ext>
            </a:extLst>
          </p:cNvPr>
          <p:cNvPicPr>
            <a:picLocks noChangeAspect="1"/>
          </p:cNvPicPr>
          <p:nvPr/>
        </p:nvPicPr>
        <p:blipFill>
          <a:blip r:embed="rId4"/>
          <a:stretch>
            <a:fillRect/>
          </a:stretch>
        </p:blipFill>
        <p:spPr>
          <a:xfrm>
            <a:off x="8350919" y="35790"/>
            <a:ext cx="3555856" cy="987667"/>
          </a:xfrm>
          <a:prstGeom prst="rect">
            <a:avLst/>
          </a:prstGeom>
        </p:spPr>
      </p:pic>
    </p:spTree>
    <p:extLst>
      <p:ext uri="{BB962C8B-B14F-4D97-AF65-F5344CB8AC3E}">
        <p14:creationId xmlns:p14="http://schemas.microsoft.com/office/powerpoint/2010/main" val="23049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2516207"/>
            <a:ext cx="758910" cy="758910"/>
          </a:xfrm>
          <a:prstGeom prst="roundRect">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3476814" y="3582881"/>
            <a:ext cx="2460710" cy="2460709"/>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rgbClr val="7FBA00"/>
                </a:solidFill>
                <a:latin typeface="Myriad Pro SemiCond" panose="020B0503030403020204" pitchFamily="34" charset="0"/>
                <a:ea typeface="等线" panose="02010600030101010101" pitchFamily="2" charset="-122"/>
              </a:rPr>
              <a:t>Event</a:t>
            </a:r>
          </a:p>
          <a:p>
            <a:pPr algn="r"/>
            <a:r>
              <a:rPr lang="zh-CN" altLang="en-US" sz="2400" dirty="0">
                <a:solidFill>
                  <a:srgbClr val="7FBA00"/>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FFFFFF"/>
                </a:solidFill>
                <a:latin typeface="等线" panose="02010600030101010101" pitchFamily="2" charset="-122"/>
                <a:ea typeface="等线" panose="02010600030101010101" pitchFamily="2" charset="-122"/>
              </a:rPr>
              <a:t>部门介绍</a:t>
            </a:r>
            <a:r>
              <a:rPr lang="en-US" altLang="zh-CN" sz="4800" dirty="0">
                <a:solidFill>
                  <a:srgbClr val="FFFFFF"/>
                </a:solidFill>
                <a:latin typeface="Myriad Pro SemiCond" panose="020B0503030403020204" pitchFamily="34" charset="0"/>
                <a:ea typeface="等线" panose="02010600030101010101" pitchFamily="2" charset="-122"/>
              </a:rPr>
              <a:t>Sector</a:t>
            </a:r>
            <a:endParaRPr lang="zh-CN" altLang="en-US" sz="4800" dirty="0">
              <a:solidFill>
                <a:srgbClr val="FFFFF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49307202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2516207"/>
            <a:ext cx="758910" cy="758910"/>
          </a:xfrm>
          <a:prstGeom prst="roundRect">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5187798" y="3582882"/>
            <a:ext cx="749726" cy="74972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rgbClr val="7FBA00"/>
                </a:solidFill>
                <a:latin typeface="Myriad Pro SemiCond" panose="020B0503030403020204" pitchFamily="34" charset="0"/>
                <a:ea typeface="等线" panose="02010600030101010101" pitchFamily="2" charset="-122"/>
              </a:rPr>
              <a:t>Event</a:t>
            </a:r>
          </a:p>
          <a:p>
            <a:pPr algn="r"/>
            <a:r>
              <a:rPr lang="zh-CN" altLang="en-US" sz="2400" dirty="0">
                <a:solidFill>
                  <a:srgbClr val="7FBA00"/>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01A4EF"/>
                </a:solidFill>
                <a:latin typeface="等线" panose="02010600030101010101" pitchFamily="2" charset="-122"/>
                <a:ea typeface="等线" panose="02010600030101010101" pitchFamily="2" charset="-122"/>
              </a:rPr>
              <a:t>部门介绍</a:t>
            </a:r>
            <a:r>
              <a:rPr lang="en-US" altLang="zh-CN" sz="4800" dirty="0">
                <a:solidFill>
                  <a:srgbClr val="01A4EF"/>
                </a:solidFill>
                <a:latin typeface="Myriad Pro SemiCond" panose="020B0503030403020204" pitchFamily="34" charset="0"/>
                <a:ea typeface="等线" panose="02010600030101010101" pitchFamily="2" charset="-122"/>
              </a:rPr>
              <a:t>Sector</a:t>
            </a:r>
            <a:endParaRPr lang="zh-CN" altLang="en-US" sz="4800" dirty="0">
              <a:solidFill>
                <a:srgbClr val="01A4E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119690871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12" name="标题 1">
            <a:extLst>
              <a:ext uri="{FF2B5EF4-FFF2-40B4-BE49-F238E27FC236}">
                <a16:creationId xmlns="" xmlns:a16="http://schemas.microsoft.com/office/drawing/2014/main" id="{14DBCEF4-FAC8-4E1C-BA6C-A5F58CB956AE}"/>
              </a:ext>
            </a:extLst>
          </p:cNvPr>
          <p:cNvSpPr txBox="1">
            <a:spLocks/>
          </p:cNvSpPr>
          <p:nvPr/>
        </p:nvSpPr>
        <p:spPr>
          <a:xfrm>
            <a:off x="969119" y="367645"/>
            <a:ext cx="1983632"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技术部</a:t>
            </a:r>
          </a:p>
        </p:txBody>
      </p:sp>
      <p:pic>
        <p:nvPicPr>
          <p:cNvPr id="14" name="图片 13">
            <a:extLst>
              <a:ext uri="{FF2B5EF4-FFF2-40B4-BE49-F238E27FC236}">
                <a16:creationId xmlns="" xmlns:a16="http://schemas.microsoft.com/office/drawing/2014/main" id="{9B0BF2C9-5CF5-4D9E-B470-3E43D05447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9052" y="1460921"/>
            <a:ext cx="4855161" cy="3641371"/>
          </a:xfrm>
          <a:prstGeom prst="rect">
            <a:avLst/>
          </a:prstGeom>
          <a:ln>
            <a:solidFill>
              <a:srgbClr val="01A4EF"/>
            </a:solidFill>
          </a:ln>
        </p:spPr>
      </p:pic>
      <p:pic>
        <p:nvPicPr>
          <p:cNvPr id="17" name="图片 16">
            <a:extLst>
              <a:ext uri="{FF2B5EF4-FFF2-40B4-BE49-F238E27FC236}">
                <a16:creationId xmlns="" xmlns:a16="http://schemas.microsoft.com/office/drawing/2014/main" id="{16B6B308-F8E2-4A6E-AE62-949F6206FD95}"/>
              </a:ext>
            </a:extLst>
          </p:cNvPr>
          <p:cNvPicPr>
            <a:picLocks noChangeAspect="1"/>
          </p:cNvPicPr>
          <p:nvPr/>
        </p:nvPicPr>
        <p:blipFill rotWithShape="1">
          <a:blip r:embed="rId5">
            <a:extLst>
              <a:ext uri="{28A0092B-C50C-407E-A947-70E740481C1C}">
                <a14:useLocalDpi xmlns:a14="http://schemas.microsoft.com/office/drawing/2010/main" val="0"/>
              </a:ext>
            </a:extLst>
          </a:blip>
          <a:srcRect l="594" t="947" r="1207"/>
          <a:stretch/>
        </p:blipFill>
        <p:spPr>
          <a:xfrm>
            <a:off x="847725" y="1460921"/>
            <a:ext cx="4871447" cy="3641371"/>
          </a:xfrm>
          <a:prstGeom prst="rect">
            <a:avLst/>
          </a:prstGeom>
          <a:ln>
            <a:solidFill>
              <a:srgbClr val="01A4EF"/>
            </a:solidFill>
          </a:ln>
        </p:spPr>
      </p:pic>
      <p:sp>
        <p:nvSpPr>
          <p:cNvPr id="21" name="矩形 20">
            <a:extLst>
              <a:ext uri="{FF2B5EF4-FFF2-40B4-BE49-F238E27FC236}">
                <a16:creationId xmlns="" xmlns:a16="http://schemas.microsoft.com/office/drawing/2014/main" id="{FC9EDEC0-7A05-4469-B903-D0EE202ED459}"/>
              </a:ext>
            </a:extLst>
          </p:cNvPr>
          <p:cNvSpPr/>
          <p:nvPr/>
        </p:nvSpPr>
        <p:spPr>
          <a:xfrm>
            <a:off x="1902534" y="5637408"/>
            <a:ext cx="2719014" cy="523220"/>
          </a:xfrm>
          <a:prstGeom prst="rect">
            <a:avLst/>
          </a:prstGeom>
        </p:spPr>
        <p:txBody>
          <a:bodyPr wrap="none">
            <a:spAutoFit/>
          </a:bodyPr>
          <a:lstStyle/>
          <a:p>
            <a:r>
              <a:rPr lang="en-US" altLang="zh-CN" sz="2800" dirty="0">
                <a:solidFill>
                  <a:schemeClr val="tx1">
                    <a:lumMod val="85000"/>
                    <a:lumOff val="15000"/>
                  </a:schemeClr>
                </a:solidFill>
                <a:latin typeface="等线" panose="02010600030101010101" pitchFamily="2" charset="-122"/>
                <a:ea typeface="等线" panose="02010600030101010101" pitchFamily="2" charset="-122"/>
              </a:rPr>
              <a:t>PentaHackthon3</a:t>
            </a:r>
            <a:endParaRPr lang="zh-CN" altLang="en-US" sz="28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22" name="矩形 21">
            <a:extLst>
              <a:ext uri="{FF2B5EF4-FFF2-40B4-BE49-F238E27FC236}">
                <a16:creationId xmlns="" xmlns:a16="http://schemas.microsoft.com/office/drawing/2014/main" id="{95AE92C4-4A88-4832-B654-6020BD2CA71D}"/>
              </a:ext>
            </a:extLst>
          </p:cNvPr>
          <p:cNvSpPr/>
          <p:nvPr/>
        </p:nvSpPr>
        <p:spPr>
          <a:xfrm>
            <a:off x="7160206" y="5637408"/>
            <a:ext cx="3813865" cy="523220"/>
          </a:xfrm>
          <a:prstGeom prst="rect">
            <a:avLst/>
          </a:prstGeom>
        </p:spPr>
        <p:txBody>
          <a:bodyPr wrap="none">
            <a:spAutoFit/>
          </a:bodyPr>
          <a:lstStyle/>
          <a:p>
            <a:r>
              <a:rPr lang="zh-CN" altLang="en-US" sz="2800" dirty="0">
                <a:solidFill>
                  <a:schemeClr val="tx1">
                    <a:lumMod val="85000"/>
                    <a:lumOff val="15000"/>
                  </a:schemeClr>
                </a:solidFill>
                <a:latin typeface="等线" panose="02010600030101010101" pitchFamily="2" charset="-122"/>
                <a:ea typeface="等线" panose="02010600030101010101" pitchFamily="2" charset="-122"/>
              </a:rPr>
              <a:t>2017编程之美技术分享</a:t>
            </a:r>
          </a:p>
        </p:txBody>
      </p:sp>
      <p:pic>
        <p:nvPicPr>
          <p:cNvPr id="23" name="图片 22">
            <a:extLst>
              <a:ext uri="{FF2B5EF4-FFF2-40B4-BE49-F238E27FC236}">
                <a16:creationId xmlns="" xmlns:a16="http://schemas.microsoft.com/office/drawing/2014/main" id="{76B5F7C5-7044-4EB5-AE0C-9F257092B3C9}"/>
              </a:ext>
            </a:extLst>
          </p:cNvPr>
          <p:cNvPicPr>
            <a:picLocks noChangeAspect="1"/>
          </p:cNvPicPr>
          <p:nvPr/>
        </p:nvPicPr>
        <p:blipFill>
          <a:blip r:embed="rId6"/>
          <a:stretch>
            <a:fillRect/>
          </a:stretch>
        </p:blipFill>
        <p:spPr>
          <a:xfrm>
            <a:off x="8248582" y="165367"/>
            <a:ext cx="3625970" cy="1007141"/>
          </a:xfrm>
          <a:prstGeom prst="rect">
            <a:avLst/>
          </a:prstGeom>
        </p:spPr>
      </p:pic>
    </p:spTree>
    <p:extLst>
      <p:ext uri="{BB962C8B-B14F-4D97-AF65-F5344CB8AC3E}">
        <p14:creationId xmlns:p14="http://schemas.microsoft.com/office/powerpoint/2010/main" val="268437998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技术部</a:t>
            </a:r>
          </a:p>
        </p:txBody>
      </p:sp>
      <p:pic>
        <p:nvPicPr>
          <p:cNvPr id="4" name="图片 3">
            <a:extLst>
              <a:ext uri="{FF2B5EF4-FFF2-40B4-BE49-F238E27FC236}">
                <a16:creationId xmlns="" xmlns:a16="http://schemas.microsoft.com/office/drawing/2014/main" id="{C8220BF4-E329-42D7-85A9-5DC79ACF86C6}"/>
              </a:ext>
            </a:extLst>
          </p:cNvPr>
          <p:cNvPicPr>
            <a:picLocks noChangeAspect="1"/>
          </p:cNvPicPr>
          <p:nvPr/>
        </p:nvPicPr>
        <p:blipFill>
          <a:blip r:embed="rId2"/>
          <a:stretch>
            <a:fillRect/>
          </a:stretch>
        </p:blipFill>
        <p:spPr>
          <a:xfrm>
            <a:off x="8248582" y="165367"/>
            <a:ext cx="3625970" cy="1007141"/>
          </a:xfrm>
          <a:prstGeom prst="rect">
            <a:avLst/>
          </a:prstGeom>
        </p:spPr>
      </p:pic>
      <p:sp>
        <p:nvSpPr>
          <p:cNvPr id="7" name="矩形 10">
            <a:extLst>
              <a:ext uri="{FF2B5EF4-FFF2-40B4-BE49-F238E27FC236}">
                <a16:creationId xmlns="" xmlns:a16="http://schemas.microsoft.com/office/drawing/2014/main" id="{812C7FF8-A9F3-4C6A-9BE3-F233A4FC35C4}"/>
              </a:ext>
            </a:extLst>
          </p:cNvPr>
          <p:cNvSpPr>
            <a:spLocks noChangeArrowheads="1"/>
          </p:cNvSpPr>
          <p:nvPr/>
        </p:nvSpPr>
        <p:spPr bwMode="auto">
          <a:xfrm>
            <a:off x="1291621" y="2058236"/>
            <a:ext cx="99669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eaLnBrk="1" hangingPunct="1">
              <a:lnSpc>
                <a:spcPct val="150000"/>
              </a:lnSpc>
              <a:buFont typeface="Wingdings" panose="05000000000000000000" pitchFamily="2" charset="2"/>
              <a:buChar char="u"/>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技术部当然是有浓厚的技术氛围的部门，鉴于微软家大业大，基本每个领域都掺了一脚：</a:t>
            </a: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AI</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a:t>
            </a: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MR</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，前端，服务器，</a:t>
            </a: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OS</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a:t>
            </a:r>
            <a:r>
              <a:rPr lang="en-US" altLang="zh-CN" sz="2400" dirty="0" err="1">
                <a:solidFill>
                  <a:schemeClr val="tx1">
                    <a:lumMod val="85000"/>
                    <a:lumOff val="15000"/>
                  </a:schemeClr>
                </a:solidFill>
                <a:latin typeface="等线" panose="02010600030101010101" pitchFamily="2" charset="-122"/>
                <a:ea typeface="等线" panose="02010600030101010101" pitchFamily="2" charset="-122"/>
              </a:rPr>
              <a:t>etc</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，所以我们技术部也是个相当自由的学术讨论区。</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endParaRPr lang="zh-CN" altLang="en-US" sz="2400" dirty="0">
              <a:solidFill>
                <a:schemeClr val="tx1">
                  <a:lumMod val="85000"/>
                  <a:lumOff val="15000"/>
                </a:schemeClr>
              </a:solidFill>
              <a:latin typeface="等线" panose="02010600030101010101" pitchFamily="2" charset="-122"/>
              <a:ea typeface="等线" panose="02010600030101010101" pitchFamily="2" charset="-122"/>
            </a:endParaRPr>
          </a:p>
          <a:p>
            <a:pPr marL="457200" indent="-457200" eaLnBrk="1" hangingPunct="1">
              <a:lnSpc>
                <a:spcPct val="150000"/>
              </a:lnSpc>
              <a:buFont typeface="Wingdings" panose="05000000000000000000" pitchFamily="2" charset="2"/>
              <a:buChar char="u"/>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这里集合了不同学院，计算机各个方向的优秀大佬，相信你总能找到和自己技术兴趣相近的同路人。</a:t>
            </a:r>
          </a:p>
        </p:txBody>
      </p:sp>
    </p:spTree>
    <p:extLst>
      <p:ext uri="{BB962C8B-B14F-4D97-AF65-F5344CB8AC3E}">
        <p14:creationId xmlns:p14="http://schemas.microsoft.com/office/powerpoint/2010/main" val="157887123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技术部</a:t>
            </a:r>
          </a:p>
        </p:txBody>
      </p:sp>
      <p:sp>
        <p:nvSpPr>
          <p:cNvPr id="6" name="矩形 10">
            <a:extLst>
              <a:ext uri="{FF2B5EF4-FFF2-40B4-BE49-F238E27FC236}">
                <a16:creationId xmlns="" xmlns:a16="http://schemas.microsoft.com/office/drawing/2014/main" id="{28D16762-C992-4D71-99DF-4D857B099AD7}"/>
              </a:ext>
            </a:extLst>
          </p:cNvPr>
          <p:cNvSpPr>
            <a:spLocks noChangeArrowheads="1"/>
          </p:cNvSpPr>
          <p:nvPr/>
        </p:nvSpPr>
        <p:spPr bwMode="auto">
          <a:xfrm>
            <a:off x="1220538" y="1280631"/>
            <a:ext cx="1008363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我们会定期举办的活动主要有：</a:t>
            </a:r>
          </a:p>
          <a:p>
            <a:pPr marL="342900" indent="-342900" eaLnBrk="1" hangingPunct="1">
              <a:lnSpc>
                <a:spcPct val="150000"/>
              </a:lnSpc>
              <a:buFont typeface="Wingdings" panose="05000000000000000000" pitchFamily="2" charset="2"/>
              <a:buChar char="u"/>
            </a:pPr>
            <a:r>
              <a:rPr lang="en-US" altLang="zh-CN" sz="24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400" b="1" dirty="0" smtClean="0">
                <a:solidFill>
                  <a:schemeClr val="tx1">
                    <a:lumMod val="85000"/>
                    <a:lumOff val="15000"/>
                  </a:schemeClr>
                </a:solidFill>
                <a:latin typeface="等线" panose="02010600030101010101" pitchFamily="2" charset="-122"/>
                <a:ea typeface="等线" panose="02010600030101010101" pitchFamily="2" charset="-122"/>
              </a:rPr>
              <a:t>技术讲座</a:t>
            </a:r>
            <a:r>
              <a:rPr lang="zh-CN" altLang="en-US" sz="2400" dirty="0" smtClean="0">
                <a:solidFill>
                  <a:schemeClr val="tx1">
                    <a:lumMod val="85000"/>
                    <a:lumOff val="15000"/>
                  </a:schemeClr>
                </a:solidFill>
                <a:latin typeface="等线" panose="02010600030101010101" pitchFamily="2" charset="-122"/>
                <a:ea typeface="等线" panose="02010600030101010101" pitchFamily="2" charset="-122"/>
              </a:rPr>
              <a:t>：技术大牛们的分享，</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帮你理清技术入门的第一个小时</a:t>
            </a:r>
          </a:p>
          <a:p>
            <a:pPr marL="342900" indent="-342900">
              <a:lnSpc>
                <a:spcPct val="150000"/>
              </a:lnSpc>
              <a:buFont typeface="Wingdings" panose="05000000000000000000" pitchFamily="2" charset="2"/>
              <a:buChar char="u"/>
            </a:pPr>
            <a:r>
              <a:rPr lang="en-US" altLang="zh-CN" sz="2400" b="1" dirty="0">
                <a:solidFill>
                  <a:schemeClr val="tx1">
                    <a:lumMod val="85000"/>
                    <a:lumOff val="15000"/>
                  </a:schemeClr>
                </a:solidFill>
                <a:latin typeface="等线" panose="02010600030101010101" pitchFamily="2" charset="-122"/>
                <a:ea typeface="等线" panose="02010600030101010101" pitchFamily="2" charset="-122"/>
              </a:rPr>
              <a:t>	</a:t>
            </a:r>
            <a:r>
              <a:rPr lang="zh-CN" altLang="zh-CN" sz="2400" b="1" dirty="0">
                <a:latin typeface="DengXian" charset="0"/>
                <a:ea typeface="DengXian" charset="0"/>
                <a:cs typeface="DengXian" charset="0"/>
              </a:rPr>
              <a:t>技术课程</a:t>
            </a:r>
            <a:r>
              <a:rPr lang="zh-CN" altLang="zh-CN" sz="2400" dirty="0">
                <a:latin typeface="DengXian" charset="0"/>
                <a:ea typeface="DengXian" charset="0"/>
                <a:cs typeface="DengXian" charset="0"/>
              </a:rPr>
              <a:t>：部内大佬们精心准备的课程，预计从第二周开始，每周末开设一些技术课程，包括</a:t>
            </a:r>
            <a:r>
              <a:rPr lang="en-US" altLang="zh-CN" sz="2400" dirty="0">
                <a:latin typeface="DengXian" charset="0"/>
                <a:ea typeface="DengXian" charset="0"/>
                <a:cs typeface="DengXian" charset="0"/>
              </a:rPr>
              <a:t>ML</a:t>
            </a:r>
            <a:r>
              <a:rPr lang="zh-CN" altLang="zh-CN" sz="2400" dirty="0">
                <a:latin typeface="DengXian" charset="0"/>
                <a:ea typeface="DengXian" charset="0"/>
                <a:cs typeface="DengXian" charset="0"/>
              </a:rPr>
              <a:t>，</a:t>
            </a:r>
            <a:r>
              <a:rPr lang="en-US" altLang="zh-CN" sz="2400" dirty="0">
                <a:latin typeface="DengXian" charset="0"/>
                <a:ea typeface="DengXian" charset="0"/>
                <a:cs typeface="DengXian" charset="0"/>
              </a:rPr>
              <a:t>Web</a:t>
            </a:r>
            <a:r>
              <a:rPr lang="zh-CN" altLang="zh-CN" sz="2400" dirty="0">
                <a:latin typeface="DengXian" charset="0"/>
                <a:ea typeface="DengXian" charset="0"/>
                <a:cs typeface="DengXian" charset="0"/>
              </a:rPr>
              <a:t>，</a:t>
            </a:r>
            <a:r>
              <a:rPr lang="en-US" altLang="zh-CN" sz="2400" dirty="0">
                <a:latin typeface="DengXian" charset="0"/>
                <a:ea typeface="DengXian" charset="0"/>
                <a:cs typeface="DengXian" charset="0"/>
              </a:rPr>
              <a:t>OI</a:t>
            </a:r>
            <a:r>
              <a:rPr lang="zh-CN" altLang="zh-CN" sz="2400" dirty="0">
                <a:latin typeface="DengXian" charset="0"/>
                <a:ea typeface="DengXian" charset="0"/>
                <a:cs typeface="DengXian" charset="0"/>
              </a:rPr>
              <a:t>，</a:t>
            </a:r>
            <a:r>
              <a:rPr lang="en-US" altLang="zh-CN" sz="2400" dirty="0">
                <a:latin typeface="DengXian" charset="0"/>
                <a:ea typeface="DengXian" charset="0"/>
                <a:cs typeface="DengXian" charset="0"/>
              </a:rPr>
              <a:t>UI</a:t>
            </a:r>
            <a:r>
              <a:rPr lang="zh-CN" altLang="zh-CN" sz="2400" dirty="0">
                <a:latin typeface="DengXian" charset="0"/>
                <a:ea typeface="DengXian" charset="0"/>
                <a:cs typeface="DengXian" charset="0"/>
              </a:rPr>
              <a:t>设计等多个</a:t>
            </a:r>
            <a:r>
              <a:rPr lang="zh-CN" altLang="zh-CN" sz="2400" dirty="0" smtClean="0">
                <a:latin typeface="DengXian" charset="0"/>
                <a:ea typeface="DengXian" charset="0"/>
                <a:cs typeface="DengXian" charset="0"/>
              </a:rPr>
              <a:t>领域</a:t>
            </a:r>
            <a:endParaRPr lang="zh-CN" altLang="en-US" sz="2400" dirty="0">
              <a:solidFill>
                <a:schemeClr val="tx1">
                  <a:lumMod val="85000"/>
                  <a:lumOff val="15000"/>
                </a:schemeClr>
              </a:solidFill>
              <a:latin typeface="DengXian" charset="0"/>
              <a:ea typeface="DengXian" charset="0"/>
              <a:cs typeface="DengXian" charset="0"/>
            </a:endParaRPr>
          </a:p>
          <a:p>
            <a:pPr marL="342900" indent="-342900" eaLnBrk="1" hangingPunct="1">
              <a:lnSpc>
                <a:spcPct val="150000"/>
              </a:lnSpc>
              <a:buFont typeface="Wingdings" panose="05000000000000000000" pitchFamily="2" charset="2"/>
              <a:buChar char="u"/>
            </a:pPr>
            <a:r>
              <a:rPr lang="en-US" altLang="zh-CN" sz="24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400" b="1" dirty="0">
                <a:solidFill>
                  <a:schemeClr val="tx1">
                    <a:lumMod val="85000"/>
                    <a:lumOff val="15000"/>
                  </a:schemeClr>
                </a:solidFill>
                <a:latin typeface="等线" panose="02010600030101010101" pitchFamily="2" charset="-122"/>
                <a:ea typeface="等线" panose="02010600030101010101" pitchFamily="2" charset="-122"/>
              </a:rPr>
              <a:t>技术书籍阅读</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：一</a:t>
            </a:r>
            <a:r>
              <a:rPr lang="zh-CN" altLang="en-US" sz="2400" dirty="0" smtClean="0">
                <a:solidFill>
                  <a:schemeClr val="tx1">
                    <a:lumMod val="85000"/>
                    <a:lumOff val="15000"/>
                  </a:schemeClr>
                </a:solidFill>
                <a:latin typeface="等线" panose="02010600030101010101" pitchFamily="2" charset="-122"/>
                <a:ea typeface="等线" panose="02010600030101010101" pitchFamily="2" charset="-122"/>
              </a:rPr>
              <a:t>学期一本</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专业好书，带你看清远方。（取材自某</a:t>
            </a: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			    tv</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公益广告，感觉我编不下去了）</a:t>
            </a:r>
          </a:p>
          <a:p>
            <a:pPr marL="342900" indent="-342900" eaLnBrk="1" hangingPunct="1">
              <a:lnSpc>
                <a:spcPct val="150000"/>
              </a:lnSpc>
              <a:buFont typeface="Wingdings" panose="05000000000000000000" pitchFamily="2" charset="2"/>
              <a:buChar char="u"/>
            </a:pP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微信、知乎、博客好的话题搜集推送，帮你开阔技术视野</a:t>
            </a:r>
          </a:p>
          <a:p>
            <a:pPr marL="342900" indent="-342900" eaLnBrk="1" hangingPunct="1">
              <a:lnSpc>
                <a:spcPct val="150000"/>
              </a:lnSpc>
              <a:buFont typeface="Wingdings" panose="05000000000000000000" pitchFamily="2" charset="2"/>
              <a:buChar char="u"/>
            </a:pP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可能还有机会与在微软实习的学长学姐交流经验</a:t>
            </a:r>
          </a:p>
          <a:p>
            <a:pPr marL="342900" indent="-342900" eaLnBrk="1" hangingPunct="1">
              <a:lnSpc>
                <a:spcPct val="150000"/>
              </a:lnSpc>
              <a:buFont typeface="Wingdings" panose="05000000000000000000" pitchFamily="2" charset="2"/>
              <a:buChar char="u"/>
            </a:pP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更多神秘活动期待你的参与</a:t>
            </a:r>
          </a:p>
          <a:p>
            <a:pPr marL="342900" indent="-342900" eaLnBrk="1" hangingPunct="1">
              <a:lnSpc>
                <a:spcPct val="150000"/>
              </a:lnSpc>
              <a:buFont typeface="Wingdings" panose="05000000000000000000" pitchFamily="2" charset="2"/>
              <a:buChar char="u"/>
            </a:pPr>
            <a:r>
              <a:rPr lang="en-US" altLang="zh-CN" sz="2400"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我们</a:t>
            </a:r>
            <a:r>
              <a:rPr lang="zh-CN" altLang="en-US" sz="2400" dirty="0" smtClean="0">
                <a:solidFill>
                  <a:schemeClr val="tx1">
                    <a:lumMod val="85000"/>
                    <a:lumOff val="15000"/>
                  </a:schemeClr>
                </a:solidFill>
                <a:latin typeface="等线" panose="02010600030101010101" pitchFamily="2" charset="-122"/>
                <a:ea typeface="等线" panose="02010600030101010101" pitchFamily="2" charset="-122"/>
              </a:rPr>
              <a:t>有周易、卓弋然等</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大佬当导师指引我们学习啊！</a:t>
            </a:r>
          </a:p>
        </p:txBody>
      </p:sp>
      <p:pic>
        <p:nvPicPr>
          <p:cNvPr id="10" name="图片 9">
            <a:extLst>
              <a:ext uri="{FF2B5EF4-FFF2-40B4-BE49-F238E27FC236}">
                <a16:creationId xmlns="" xmlns:a16="http://schemas.microsoft.com/office/drawing/2014/main" id="{1E9A1D37-B8D0-4908-B0EF-0867D5A0E2C7}"/>
              </a:ext>
            </a:extLst>
          </p:cNvPr>
          <p:cNvPicPr>
            <a:picLocks noChangeAspect="1"/>
          </p:cNvPicPr>
          <p:nvPr/>
        </p:nvPicPr>
        <p:blipFill>
          <a:blip r:embed="rId2"/>
          <a:stretch>
            <a:fillRect/>
          </a:stretch>
        </p:blipFill>
        <p:spPr>
          <a:xfrm>
            <a:off x="8248582" y="165367"/>
            <a:ext cx="3625970" cy="1007141"/>
          </a:xfrm>
          <a:prstGeom prst="rect">
            <a:avLst/>
          </a:prstGeom>
        </p:spPr>
      </p:pic>
    </p:spTree>
    <p:extLst>
      <p:ext uri="{BB962C8B-B14F-4D97-AF65-F5344CB8AC3E}">
        <p14:creationId xmlns:p14="http://schemas.microsoft.com/office/powerpoint/2010/main" val="58862483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485998" y="814408"/>
            <a:ext cx="2460710" cy="246070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814408"/>
            <a:ext cx="2460710" cy="2460709"/>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3476814" y="3582881"/>
            <a:ext cx="2460710" cy="2460709"/>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12" name="文本框 11"/>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chemeClr val="bg1"/>
                </a:solidFill>
                <a:latin typeface="Myriad Pro SemiCond" panose="020B0503030403020204" pitchFamily="34" charset="0"/>
                <a:ea typeface="等线" panose="02010600030101010101" pitchFamily="2" charset="-122"/>
              </a:rPr>
              <a:t>Event</a:t>
            </a:r>
          </a:p>
          <a:p>
            <a:pPr algn="r"/>
            <a:r>
              <a:rPr lang="zh-CN" altLang="en-US" sz="2400" dirty="0">
                <a:solidFill>
                  <a:schemeClr val="bg1"/>
                </a:solidFill>
                <a:latin typeface="等线" panose="02010600030101010101" pitchFamily="2" charset="-122"/>
                <a:ea typeface="等线" panose="02010600030101010101" pitchFamily="2" charset="-122"/>
              </a:rPr>
              <a:t>大型活动</a:t>
            </a:r>
          </a:p>
        </p:txBody>
      </p:sp>
      <p:sp>
        <p:nvSpPr>
          <p:cNvPr id="14" name="文本框 13"/>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17" name="文本框 16"/>
          <p:cNvSpPr txBox="1"/>
          <p:nvPr/>
        </p:nvSpPr>
        <p:spPr>
          <a:xfrm>
            <a:off x="3476814" y="4838950"/>
            <a:ext cx="2288501" cy="1200329"/>
          </a:xfrm>
          <a:prstGeom prst="rect">
            <a:avLst/>
          </a:prstGeom>
          <a:noFill/>
        </p:spPr>
        <p:txBody>
          <a:bodyPr wrap="square" rtlCol="0">
            <a:spAutoFit/>
          </a:bodyPr>
          <a:lstStyle/>
          <a:p>
            <a:r>
              <a:rPr lang="zh-CN" altLang="en-US" sz="2400" dirty="0">
                <a:solidFill>
                  <a:schemeClr val="bg1"/>
                </a:solidFill>
                <a:latin typeface="等线" panose="02010600030101010101" pitchFamily="2" charset="-122"/>
                <a:ea typeface="等线" panose="02010600030101010101" pitchFamily="2" charset="-122"/>
              </a:rPr>
              <a:t>部门介绍</a:t>
            </a:r>
            <a:r>
              <a:rPr lang="en-US" altLang="zh-CN" sz="4800" dirty="0">
                <a:solidFill>
                  <a:schemeClr val="bg1"/>
                </a:solidFill>
                <a:latin typeface="Myriad Pro SemiCond" panose="020B0503030403020204" pitchFamily="34" charset="0"/>
                <a:ea typeface="等线" panose="02010600030101010101" pitchFamily="2" charset="-122"/>
              </a:rPr>
              <a:t>Sector</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814407"/>
            <a:ext cx="2460710" cy="1200329"/>
          </a:xfrm>
          <a:prstGeom prst="rect">
            <a:avLst/>
          </a:prstGeom>
          <a:noFill/>
        </p:spPr>
        <p:txBody>
          <a:bodyPr wrap="square" rtlCol="0">
            <a:spAutoFit/>
          </a:bodyPr>
          <a:lstStyle/>
          <a:p>
            <a:r>
              <a:rPr lang="en-US" altLang="zh-CN" sz="4800" dirty="0">
                <a:solidFill>
                  <a:schemeClr val="bg1"/>
                </a:solidFill>
                <a:latin typeface="Myriad Pro SemiCond" panose="020B0503030403020204" pitchFamily="34" charset="0"/>
                <a:ea typeface="等线" panose="02010600030101010101" pitchFamily="2" charset="-122"/>
              </a:rPr>
              <a:t>Profile</a:t>
            </a:r>
          </a:p>
          <a:p>
            <a:r>
              <a:rPr lang="zh-CN" altLang="en-US" sz="2400" dirty="0">
                <a:solidFill>
                  <a:schemeClr val="bg1"/>
                </a:solidFill>
                <a:latin typeface="等线" panose="02010600030101010101" pitchFamily="2" charset="-122"/>
                <a:ea typeface="等线" panose="02010600030101010101" pitchFamily="2" charset="-122"/>
              </a:rPr>
              <a:t>俱乐部简介</a:t>
            </a:r>
          </a:p>
        </p:txBody>
      </p:sp>
    </p:spTree>
    <p:extLst>
      <p:ext uri="{BB962C8B-B14F-4D97-AF65-F5344CB8AC3E}">
        <p14:creationId xmlns:p14="http://schemas.microsoft.com/office/powerpoint/2010/main" val="223989465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300"/>
                                        <p:tgtEl>
                                          <p:spTgt spid="12"/>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技术部</a:t>
            </a:r>
          </a:p>
        </p:txBody>
      </p:sp>
      <p:sp>
        <p:nvSpPr>
          <p:cNvPr id="6" name="矩形 10">
            <a:extLst>
              <a:ext uri="{FF2B5EF4-FFF2-40B4-BE49-F238E27FC236}">
                <a16:creationId xmlns="" xmlns:a16="http://schemas.microsoft.com/office/drawing/2014/main" id="{1147CBC7-8342-4B8A-994A-1AA3C969F2C0}"/>
              </a:ext>
            </a:extLst>
          </p:cNvPr>
          <p:cNvSpPr>
            <a:spLocks noChangeArrowheads="1"/>
          </p:cNvSpPr>
          <p:nvPr/>
        </p:nvSpPr>
        <p:spPr bwMode="auto">
          <a:xfrm>
            <a:off x="2408805" y="1569211"/>
            <a:ext cx="2572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我们对你的要求：</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p:txBody>
      </p:sp>
      <p:sp>
        <p:nvSpPr>
          <p:cNvPr id="2" name="矩形 1">
            <a:extLst>
              <a:ext uri="{FF2B5EF4-FFF2-40B4-BE49-F238E27FC236}">
                <a16:creationId xmlns="" xmlns:a16="http://schemas.microsoft.com/office/drawing/2014/main" id="{1C8E78AF-E84C-46C7-B662-C24C784138E2}"/>
              </a:ext>
            </a:extLst>
          </p:cNvPr>
          <p:cNvSpPr/>
          <p:nvPr/>
        </p:nvSpPr>
        <p:spPr>
          <a:xfrm>
            <a:off x="2933700" y="2724835"/>
            <a:ext cx="7372350" cy="1938992"/>
          </a:xfrm>
          <a:prstGeom prst="rect">
            <a:avLst/>
          </a:prstGeom>
        </p:spPr>
        <p:txBody>
          <a:bodyPr wrap="square">
            <a:spAutoFit/>
          </a:bodyPr>
          <a:lstStyle/>
          <a:p>
            <a:pPr>
              <a:lnSpc>
                <a:spcPct val="150000"/>
              </a:lnSpc>
            </a:pPr>
            <a:r>
              <a:rPr lang="zh-CN" altLang="zh-CN" sz="4000" dirty="0">
                <a:latin typeface="DengXian" charset="0"/>
                <a:ea typeface="DengXian" charset="0"/>
                <a:cs typeface="DengXian" charset="0"/>
              </a:rPr>
              <a:t>对技术和巨硬大法的</a:t>
            </a:r>
            <a:r>
              <a:rPr lang="zh-CN" altLang="zh-CN" sz="4000" dirty="0" smtClean="0">
                <a:latin typeface="DengXian" charset="0"/>
                <a:ea typeface="DengXian" charset="0"/>
                <a:cs typeface="DengXian" charset="0"/>
              </a:rPr>
              <a:t>热爱</a:t>
            </a:r>
            <a:endParaRPr lang="zh-CN" altLang="en-US" sz="4000" dirty="0" smtClean="0">
              <a:latin typeface="DengXian" charset="0"/>
              <a:ea typeface="DengXian" charset="0"/>
              <a:cs typeface="DengXian" charset="0"/>
            </a:endParaRPr>
          </a:p>
          <a:p>
            <a:pPr>
              <a:lnSpc>
                <a:spcPct val="150000"/>
              </a:lnSpc>
            </a:pPr>
            <a:r>
              <a:rPr lang="zh-CN" altLang="en-US" sz="4000" dirty="0" smtClean="0">
                <a:solidFill>
                  <a:schemeClr val="tx1">
                    <a:lumMod val="85000"/>
                    <a:lumOff val="15000"/>
                  </a:schemeClr>
                </a:solidFill>
                <a:latin typeface="等线" panose="02010600030101010101" pitchFamily="2" charset="-122"/>
                <a:ea typeface="等线" panose="02010600030101010101" pitchFamily="2" charset="-122"/>
              </a:rPr>
              <a:t>承认</a:t>
            </a:r>
            <a:r>
              <a:rPr lang="en-US" altLang="zh-CN" sz="4000" dirty="0">
                <a:solidFill>
                  <a:schemeClr val="tx1">
                    <a:lumMod val="85000"/>
                    <a:lumOff val="15000"/>
                  </a:schemeClr>
                </a:solidFill>
                <a:latin typeface="等线" panose="02010600030101010101" pitchFamily="2" charset="-122"/>
                <a:ea typeface="等线" panose="02010600030101010101" pitchFamily="2" charset="-122"/>
              </a:rPr>
              <a:t>C#</a:t>
            </a:r>
            <a:r>
              <a:rPr lang="zh-CN" altLang="en-US" sz="4000" dirty="0">
                <a:solidFill>
                  <a:schemeClr val="tx1">
                    <a:lumMod val="85000"/>
                    <a:lumOff val="15000"/>
                  </a:schemeClr>
                </a:solidFill>
                <a:latin typeface="等线" panose="02010600030101010101" pitchFamily="2" charset="-122"/>
                <a:ea typeface="等线" panose="02010600030101010101" pitchFamily="2" charset="-122"/>
              </a:rPr>
              <a:t>是最优雅的语言（笑）</a:t>
            </a:r>
          </a:p>
        </p:txBody>
      </p:sp>
      <p:pic>
        <p:nvPicPr>
          <p:cNvPr id="7" name="图片 6">
            <a:extLst>
              <a:ext uri="{FF2B5EF4-FFF2-40B4-BE49-F238E27FC236}">
                <a16:creationId xmlns="" xmlns:a16="http://schemas.microsoft.com/office/drawing/2014/main" id="{F22DCEFA-B48A-43B1-A698-BBB3486732B7}"/>
              </a:ext>
            </a:extLst>
          </p:cNvPr>
          <p:cNvPicPr>
            <a:picLocks noChangeAspect="1"/>
          </p:cNvPicPr>
          <p:nvPr/>
        </p:nvPicPr>
        <p:blipFill>
          <a:blip r:embed="rId3"/>
          <a:stretch>
            <a:fillRect/>
          </a:stretch>
        </p:blipFill>
        <p:spPr>
          <a:xfrm>
            <a:off x="8248582" y="165367"/>
            <a:ext cx="3625970" cy="1007141"/>
          </a:xfrm>
          <a:prstGeom prst="rect">
            <a:avLst/>
          </a:prstGeom>
        </p:spPr>
      </p:pic>
    </p:spTree>
    <p:extLst>
      <p:ext uri="{BB962C8B-B14F-4D97-AF65-F5344CB8AC3E}">
        <p14:creationId xmlns:p14="http://schemas.microsoft.com/office/powerpoint/2010/main" val="1680560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市场部</a:t>
            </a:r>
          </a:p>
        </p:txBody>
      </p:sp>
      <p:pic>
        <p:nvPicPr>
          <p:cNvPr id="5" name="图片 4">
            <a:extLst>
              <a:ext uri="{FF2B5EF4-FFF2-40B4-BE49-F238E27FC236}">
                <a16:creationId xmlns="" xmlns:a16="http://schemas.microsoft.com/office/drawing/2014/main" id="{BEDBB8C5-EC0A-466D-97C7-FF323260BFC4}"/>
              </a:ext>
            </a:extLst>
          </p:cNvPr>
          <p:cNvPicPr>
            <a:picLocks noChangeAspect="1"/>
          </p:cNvPicPr>
          <p:nvPr/>
        </p:nvPicPr>
        <p:blipFill>
          <a:blip r:embed="rId2"/>
          <a:stretch>
            <a:fillRect/>
          </a:stretch>
        </p:blipFill>
        <p:spPr>
          <a:xfrm>
            <a:off x="8248582" y="165367"/>
            <a:ext cx="3625970" cy="1007141"/>
          </a:xfrm>
          <a:prstGeom prst="rect">
            <a:avLst/>
          </a:prstGeom>
        </p:spPr>
      </p:pic>
      <p:sp>
        <p:nvSpPr>
          <p:cNvPr id="8" name="矩形 10">
            <a:extLst>
              <a:ext uri="{FF2B5EF4-FFF2-40B4-BE49-F238E27FC236}">
                <a16:creationId xmlns="" xmlns:a16="http://schemas.microsoft.com/office/drawing/2014/main" id="{5588CF00-FDB1-4D13-ACDF-19353D564A74}"/>
              </a:ext>
            </a:extLst>
          </p:cNvPr>
          <p:cNvSpPr>
            <a:spLocks noChangeArrowheads="1"/>
          </p:cNvSpPr>
          <p:nvPr/>
        </p:nvSpPr>
        <p:spPr bwMode="auto">
          <a:xfrm>
            <a:off x="5305714" y="2613499"/>
            <a:ext cx="48574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负责相关活动的推广和宣传。</a:t>
            </a:r>
          </a:p>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传播前沿技术和资讯。</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a:lnSpc>
                <a:spcPct val="150000"/>
              </a:lnSpc>
            </a:pPr>
            <a:r>
              <a:rPr lang="zh-CN" altLang="en-US" sz="2400" dirty="0" smtClean="0">
                <a:solidFill>
                  <a:schemeClr val="tx1">
                    <a:lumMod val="85000"/>
                    <a:lumOff val="15000"/>
                  </a:schemeClr>
                </a:solidFill>
                <a:latin typeface="等线" panose="02010600030101010101" pitchFamily="2" charset="-122"/>
                <a:ea typeface="等线" panose="02010600030101010101" pitchFamily="2" charset="-122"/>
              </a:rPr>
              <a:t>微信</a:t>
            </a: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公众号的日常运营</a:t>
            </a:r>
          </a:p>
        </p:txBody>
      </p:sp>
      <p:sp>
        <p:nvSpPr>
          <p:cNvPr id="2" name="菱形 1">
            <a:extLst>
              <a:ext uri="{FF2B5EF4-FFF2-40B4-BE49-F238E27FC236}">
                <a16:creationId xmlns="" xmlns:a16="http://schemas.microsoft.com/office/drawing/2014/main" id="{E50E6E86-6794-48EA-A4AF-54A558B648CF}"/>
              </a:ext>
            </a:extLst>
          </p:cNvPr>
          <p:cNvSpPr/>
          <p:nvPr/>
        </p:nvSpPr>
        <p:spPr>
          <a:xfrm>
            <a:off x="1509235" y="2497298"/>
            <a:ext cx="1986728" cy="1986728"/>
          </a:xfrm>
          <a:prstGeom prst="diamond">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职能</a:t>
            </a:r>
          </a:p>
        </p:txBody>
      </p:sp>
      <p:sp>
        <p:nvSpPr>
          <p:cNvPr id="6" name="菱形 5">
            <a:extLst>
              <a:ext uri="{FF2B5EF4-FFF2-40B4-BE49-F238E27FC236}">
                <a16:creationId xmlns="" xmlns:a16="http://schemas.microsoft.com/office/drawing/2014/main" id="{F006265C-5381-4FCB-9475-FF382AB6B73A}"/>
              </a:ext>
            </a:extLst>
          </p:cNvPr>
          <p:cNvSpPr/>
          <p:nvPr/>
        </p:nvSpPr>
        <p:spPr>
          <a:xfrm>
            <a:off x="3327375" y="2876202"/>
            <a:ext cx="514783" cy="514783"/>
          </a:xfrm>
          <a:prstGeom prst="diamond">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菱形 8">
            <a:extLst>
              <a:ext uri="{FF2B5EF4-FFF2-40B4-BE49-F238E27FC236}">
                <a16:creationId xmlns="" xmlns:a16="http://schemas.microsoft.com/office/drawing/2014/main" id="{6C68122A-C9F2-4685-B1D3-3EC78232F637}"/>
              </a:ext>
            </a:extLst>
          </p:cNvPr>
          <p:cNvSpPr/>
          <p:nvPr/>
        </p:nvSpPr>
        <p:spPr>
          <a:xfrm>
            <a:off x="3327374" y="3607443"/>
            <a:ext cx="514783" cy="514783"/>
          </a:xfrm>
          <a:prstGeom prst="diamond">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菱形 9">
            <a:extLst>
              <a:ext uri="{FF2B5EF4-FFF2-40B4-BE49-F238E27FC236}">
                <a16:creationId xmlns="" xmlns:a16="http://schemas.microsoft.com/office/drawing/2014/main" id="{7BA0622C-8F70-47E8-8418-7F489450288E}"/>
              </a:ext>
            </a:extLst>
          </p:cNvPr>
          <p:cNvSpPr/>
          <p:nvPr/>
        </p:nvSpPr>
        <p:spPr>
          <a:xfrm>
            <a:off x="3662219" y="3233270"/>
            <a:ext cx="514783" cy="514783"/>
          </a:xfrm>
          <a:prstGeom prst="diamond">
            <a:avLst/>
          </a:prstGeom>
          <a:solidFill>
            <a:srgbClr val="FFB90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4138480"/>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EDBB8C5-EC0A-466D-97C7-FF323260BFC4}"/>
              </a:ext>
            </a:extLst>
          </p:cNvPr>
          <p:cNvPicPr>
            <a:picLocks noChangeAspect="1"/>
          </p:cNvPicPr>
          <p:nvPr/>
        </p:nvPicPr>
        <p:blipFill>
          <a:blip r:embed="rId2"/>
          <a:stretch>
            <a:fillRect/>
          </a:stretch>
        </p:blipFill>
        <p:spPr>
          <a:xfrm>
            <a:off x="8248582" y="165367"/>
            <a:ext cx="3625970" cy="1007141"/>
          </a:xfrm>
          <a:prstGeom prst="rect">
            <a:avLst/>
          </a:prstGeom>
        </p:spPr>
      </p:pic>
      <p:sp>
        <p:nvSpPr>
          <p:cNvPr id="11" name="矩形 10">
            <a:extLst>
              <a:ext uri="{FF2B5EF4-FFF2-40B4-BE49-F238E27FC236}">
                <a16:creationId xmlns="" xmlns:a16="http://schemas.microsoft.com/office/drawing/2014/main" id="{1E0E589D-6A00-4E19-AA26-451B4578E61C}"/>
              </a:ext>
            </a:extLst>
          </p:cNvPr>
          <p:cNvSpPr>
            <a:spLocks noChangeArrowheads="1"/>
          </p:cNvSpPr>
          <p:nvPr/>
        </p:nvSpPr>
        <p:spPr bwMode="auto">
          <a:xfrm>
            <a:off x="5314102" y="2613498"/>
            <a:ext cx="43543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提高俱乐部的知名度和影响力。</a:t>
            </a:r>
          </a:p>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树立良好的品牌形象。</a:t>
            </a:r>
          </a:p>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激发同学们对技术的热情。</a:t>
            </a:r>
          </a:p>
        </p:txBody>
      </p:sp>
      <p:sp>
        <p:nvSpPr>
          <p:cNvPr id="15" name="菱形 14">
            <a:extLst>
              <a:ext uri="{FF2B5EF4-FFF2-40B4-BE49-F238E27FC236}">
                <a16:creationId xmlns="" xmlns:a16="http://schemas.microsoft.com/office/drawing/2014/main" id="{66B1472B-9F51-4588-99EC-A61E743942C2}"/>
              </a:ext>
            </a:extLst>
          </p:cNvPr>
          <p:cNvSpPr/>
          <p:nvPr/>
        </p:nvSpPr>
        <p:spPr>
          <a:xfrm>
            <a:off x="1509235" y="2497298"/>
            <a:ext cx="1986728" cy="1986728"/>
          </a:xfrm>
          <a:prstGeom prst="diamond">
            <a:avLst/>
          </a:prstGeom>
          <a:solidFill>
            <a:srgbClr val="7FB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a:t>
            </a:r>
          </a:p>
        </p:txBody>
      </p:sp>
      <p:sp>
        <p:nvSpPr>
          <p:cNvPr id="6" name="标题 1">
            <a:extLst>
              <a:ext uri="{FF2B5EF4-FFF2-40B4-BE49-F238E27FC236}">
                <a16:creationId xmlns="" xmlns:a16="http://schemas.microsoft.com/office/drawing/2014/main" id="{0EB1D6D5-A86B-4801-8255-F8A61A1ECF6F}"/>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市场部</a:t>
            </a:r>
          </a:p>
        </p:txBody>
      </p:sp>
      <p:sp>
        <p:nvSpPr>
          <p:cNvPr id="8" name="菱形 7">
            <a:extLst>
              <a:ext uri="{FF2B5EF4-FFF2-40B4-BE49-F238E27FC236}">
                <a16:creationId xmlns="" xmlns:a16="http://schemas.microsoft.com/office/drawing/2014/main" id="{08302E4C-5BD7-4E97-A3B1-445BF94831C7}"/>
              </a:ext>
            </a:extLst>
          </p:cNvPr>
          <p:cNvSpPr/>
          <p:nvPr/>
        </p:nvSpPr>
        <p:spPr>
          <a:xfrm>
            <a:off x="1509235" y="2497298"/>
            <a:ext cx="1986728" cy="1986728"/>
          </a:xfrm>
          <a:prstGeom prst="diamond">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a:t>
            </a:r>
          </a:p>
        </p:txBody>
      </p:sp>
      <p:sp>
        <p:nvSpPr>
          <p:cNvPr id="9" name="菱形 8">
            <a:extLst>
              <a:ext uri="{FF2B5EF4-FFF2-40B4-BE49-F238E27FC236}">
                <a16:creationId xmlns="" xmlns:a16="http://schemas.microsoft.com/office/drawing/2014/main" id="{9E893E49-610E-43A0-B20B-708A4B217F83}"/>
              </a:ext>
            </a:extLst>
          </p:cNvPr>
          <p:cNvSpPr/>
          <p:nvPr/>
        </p:nvSpPr>
        <p:spPr>
          <a:xfrm>
            <a:off x="3327375" y="2876202"/>
            <a:ext cx="514783" cy="514783"/>
          </a:xfrm>
          <a:prstGeom prst="diamond">
            <a:avLst/>
          </a:prstGeom>
          <a:solidFill>
            <a:srgbClr val="FFB901"/>
          </a:solidFill>
          <a:ln>
            <a:solidFill>
              <a:srgbClr val="FFB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菱形 9">
            <a:extLst>
              <a:ext uri="{FF2B5EF4-FFF2-40B4-BE49-F238E27FC236}">
                <a16:creationId xmlns="" xmlns:a16="http://schemas.microsoft.com/office/drawing/2014/main" id="{D0E83C02-C341-405B-BBB0-3AAF28BC4483}"/>
              </a:ext>
            </a:extLst>
          </p:cNvPr>
          <p:cNvSpPr/>
          <p:nvPr/>
        </p:nvSpPr>
        <p:spPr>
          <a:xfrm>
            <a:off x="3327374" y="3607443"/>
            <a:ext cx="514783" cy="514783"/>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菱形 11">
            <a:extLst>
              <a:ext uri="{FF2B5EF4-FFF2-40B4-BE49-F238E27FC236}">
                <a16:creationId xmlns="" xmlns:a16="http://schemas.microsoft.com/office/drawing/2014/main" id="{7F7A5DD4-9AF0-4FA8-A174-A24D6FDAC0B2}"/>
              </a:ext>
            </a:extLst>
          </p:cNvPr>
          <p:cNvSpPr/>
          <p:nvPr/>
        </p:nvSpPr>
        <p:spPr>
          <a:xfrm>
            <a:off x="3662219" y="3233270"/>
            <a:ext cx="514783" cy="514783"/>
          </a:xfrm>
          <a:prstGeom prst="diamond">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9264634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EDBB8C5-EC0A-466D-97C7-FF323260BFC4}"/>
              </a:ext>
            </a:extLst>
          </p:cNvPr>
          <p:cNvPicPr>
            <a:picLocks noChangeAspect="1"/>
          </p:cNvPicPr>
          <p:nvPr/>
        </p:nvPicPr>
        <p:blipFill>
          <a:blip r:embed="rId2"/>
          <a:stretch>
            <a:fillRect/>
          </a:stretch>
        </p:blipFill>
        <p:spPr>
          <a:xfrm>
            <a:off x="8248582" y="165367"/>
            <a:ext cx="3625970" cy="1007141"/>
          </a:xfrm>
          <a:prstGeom prst="rect">
            <a:avLst/>
          </a:prstGeom>
        </p:spPr>
      </p:pic>
      <p:sp>
        <p:nvSpPr>
          <p:cNvPr id="7" name="矩形 8">
            <a:extLst>
              <a:ext uri="{FF2B5EF4-FFF2-40B4-BE49-F238E27FC236}">
                <a16:creationId xmlns="" xmlns:a16="http://schemas.microsoft.com/office/drawing/2014/main" id="{6A817968-1C54-43A1-AA2D-03CF202D2EB0}"/>
              </a:ext>
            </a:extLst>
          </p:cNvPr>
          <p:cNvSpPr>
            <a:spLocks noChangeArrowheads="1"/>
          </p:cNvSpPr>
          <p:nvPr/>
        </p:nvSpPr>
        <p:spPr bwMode="auto">
          <a:xfrm>
            <a:off x="3605213" y="1270908"/>
            <a:ext cx="8901112" cy="2121718"/>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4" name="矩形 10">
            <a:extLst>
              <a:ext uri="{FF2B5EF4-FFF2-40B4-BE49-F238E27FC236}">
                <a16:creationId xmlns="" xmlns:a16="http://schemas.microsoft.com/office/drawing/2014/main" id="{C3E0A55A-C925-4656-8725-FF98E09520BD}"/>
              </a:ext>
            </a:extLst>
          </p:cNvPr>
          <p:cNvSpPr>
            <a:spLocks noChangeArrowheads="1"/>
          </p:cNvSpPr>
          <p:nvPr/>
        </p:nvSpPr>
        <p:spPr bwMode="auto">
          <a:xfrm>
            <a:off x="5314102" y="2236823"/>
            <a:ext cx="55912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有一定的文案撰写能力</a:t>
            </a:r>
          </a:p>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基本的审美</a:t>
            </a:r>
          </a:p>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愿意尝试技术和推广的相关工作</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严谨踏实，认真负责</a:t>
            </a:r>
          </a:p>
        </p:txBody>
      </p:sp>
      <p:sp>
        <p:nvSpPr>
          <p:cNvPr id="15" name="菱形 14">
            <a:extLst>
              <a:ext uri="{FF2B5EF4-FFF2-40B4-BE49-F238E27FC236}">
                <a16:creationId xmlns="" xmlns:a16="http://schemas.microsoft.com/office/drawing/2014/main" id="{1A8E67E5-0150-4F78-A69D-A34908F9FF72}"/>
              </a:ext>
            </a:extLst>
          </p:cNvPr>
          <p:cNvSpPr/>
          <p:nvPr/>
        </p:nvSpPr>
        <p:spPr>
          <a:xfrm>
            <a:off x="1509235" y="2497298"/>
            <a:ext cx="1986728" cy="1986728"/>
          </a:xfrm>
          <a:prstGeom prst="diamond">
            <a:avLst/>
          </a:prstGeom>
          <a:solidFill>
            <a:srgbClr val="FFB9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a:t>
            </a:r>
          </a:p>
        </p:txBody>
      </p:sp>
      <p:sp>
        <p:nvSpPr>
          <p:cNvPr id="9" name="标题 1">
            <a:extLst>
              <a:ext uri="{FF2B5EF4-FFF2-40B4-BE49-F238E27FC236}">
                <a16:creationId xmlns="" xmlns:a16="http://schemas.microsoft.com/office/drawing/2014/main" id="{879B8490-18C9-4662-94E3-81DE1E28D571}"/>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市场部</a:t>
            </a:r>
          </a:p>
        </p:txBody>
      </p:sp>
      <p:sp>
        <p:nvSpPr>
          <p:cNvPr id="8" name="菱形 7">
            <a:extLst>
              <a:ext uri="{FF2B5EF4-FFF2-40B4-BE49-F238E27FC236}">
                <a16:creationId xmlns="" xmlns:a16="http://schemas.microsoft.com/office/drawing/2014/main" id="{485028A7-52F5-4DE8-93F6-F3EE176B0174}"/>
              </a:ext>
            </a:extLst>
          </p:cNvPr>
          <p:cNvSpPr/>
          <p:nvPr/>
        </p:nvSpPr>
        <p:spPr>
          <a:xfrm>
            <a:off x="1509235" y="2497298"/>
            <a:ext cx="1986728" cy="1986728"/>
          </a:xfrm>
          <a:prstGeom prst="diamond">
            <a:avLst/>
          </a:prstGeom>
          <a:solidFill>
            <a:srgbClr val="FFB901"/>
          </a:solidFill>
          <a:ln>
            <a:solidFill>
              <a:srgbClr val="FFB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a:t>
            </a:r>
          </a:p>
        </p:txBody>
      </p:sp>
      <p:sp>
        <p:nvSpPr>
          <p:cNvPr id="11" name="菱形 10">
            <a:extLst>
              <a:ext uri="{FF2B5EF4-FFF2-40B4-BE49-F238E27FC236}">
                <a16:creationId xmlns="" xmlns:a16="http://schemas.microsoft.com/office/drawing/2014/main" id="{6A231BA6-0009-46B1-A1FB-FA0E051EEE48}"/>
              </a:ext>
            </a:extLst>
          </p:cNvPr>
          <p:cNvSpPr/>
          <p:nvPr/>
        </p:nvSpPr>
        <p:spPr>
          <a:xfrm>
            <a:off x="3327375" y="2876202"/>
            <a:ext cx="514783" cy="514783"/>
          </a:xfrm>
          <a:prstGeom prst="diamond">
            <a:avLst/>
          </a:prstGeom>
          <a:solidFill>
            <a:srgbClr val="01A4EF"/>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菱形 11">
            <a:extLst>
              <a:ext uri="{FF2B5EF4-FFF2-40B4-BE49-F238E27FC236}">
                <a16:creationId xmlns="" xmlns:a16="http://schemas.microsoft.com/office/drawing/2014/main" id="{8F000CA6-4F07-4B82-B15A-EE8145D80BB4}"/>
              </a:ext>
            </a:extLst>
          </p:cNvPr>
          <p:cNvSpPr/>
          <p:nvPr/>
        </p:nvSpPr>
        <p:spPr>
          <a:xfrm>
            <a:off x="3327374" y="3607443"/>
            <a:ext cx="514783" cy="514783"/>
          </a:xfrm>
          <a:prstGeom prst="diamond">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菱形 12">
            <a:extLst>
              <a:ext uri="{FF2B5EF4-FFF2-40B4-BE49-F238E27FC236}">
                <a16:creationId xmlns="" xmlns:a16="http://schemas.microsoft.com/office/drawing/2014/main" id="{3FBD6F35-D1AA-4CBE-AB6B-FA33EC2E299E}"/>
              </a:ext>
            </a:extLst>
          </p:cNvPr>
          <p:cNvSpPr/>
          <p:nvPr/>
        </p:nvSpPr>
        <p:spPr>
          <a:xfrm>
            <a:off x="3662219" y="3233270"/>
            <a:ext cx="514783" cy="514783"/>
          </a:xfrm>
          <a:prstGeom prst="diamond">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859681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运营部</a:t>
            </a:r>
          </a:p>
        </p:txBody>
      </p:sp>
      <p:pic>
        <p:nvPicPr>
          <p:cNvPr id="5" name="图片 4">
            <a:extLst>
              <a:ext uri="{FF2B5EF4-FFF2-40B4-BE49-F238E27FC236}">
                <a16:creationId xmlns="" xmlns:a16="http://schemas.microsoft.com/office/drawing/2014/main" id="{BEDBB8C5-EC0A-466D-97C7-FF323260BFC4}"/>
              </a:ext>
            </a:extLst>
          </p:cNvPr>
          <p:cNvPicPr>
            <a:picLocks noChangeAspect="1"/>
          </p:cNvPicPr>
          <p:nvPr/>
        </p:nvPicPr>
        <p:blipFill>
          <a:blip r:embed="rId2"/>
          <a:stretch>
            <a:fillRect/>
          </a:stretch>
        </p:blipFill>
        <p:spPr>
          <a:xfrm>
            <a:off x="8248582" y="165367"/>
            <a:ext cx="3625970" cy="1007141"/>
          </a:xfrm>
          <a:prstGeom prst="rect">
            <a:avLst/>
          </a:prstGeom>
        </p:spPr>
      </p:pic>
      <p:sp>
        <p:nvSpPr>
          <p:cNvPr id="8" name="矩形 10">
            <a:extLst>
              <a:ext uri="{FF2B5EF4-FFF2-40B4-BE49-F238E27FC236}">
                <a16:creationId xmlns="" xmlns:a16="http://schemas.microsoft.com/office/drawing/2014/main" id="{5588CF00-FDB1-4D13-ACDF-19353D564A74}"/>
              </a:ext>
            </a:extLst>
          </p:cNvPr>
          <p:cNvSpPr>
            <a:spLocks noChangeArrowheads="1"/>
          </p:cNvSpPr>
          <p:nvPr/>
        </p:nvSpPr>
        <p:spPr bwMode="auto">
          <a:xfrm>
            <a:off x="5038141" y="2364647"/>
            <a:ext cx="6420881" cy="225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俱乐部日常活动、财务等流程及各部门的协调</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活动策划</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活动运营</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校内外的外联事宜</a:t>
            </a:r>
          </a:p>
        </p:txBody>
      </p:sp>
      <p:sp>
        <p:nvSpPr>
          <p:cNvPr id="15" name="菱形 14">
            <a:extLst>
              <a:ext uri="{FF2B5EF4-FFF2-40B4-BE49-F238E27FC236}">
                <a16:creationId xmlns="" xmlns:a16="http://schemas.microsoft.com/office/drawing/2014/main" id="{5A06B2EA-9B5E-4BA1-9774-3D4FC386E705}"/>
              </a:ext>
            </a:extLst>
          </p:cNvPr>
          <p:cNvSpPr/>
          <p:nvPr/>
        </p:nvSpPr>
        <p:spPr>
          <a:xfrm>
            <a:off x="1509235" y="2497298"/>
            <a:ext cx="1986728" cy="1986728"/>
          </a:xfrm>
          <a:prstGeom prst="diamond">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职能</a:t>
            </a:r>
          </a:p>
        </p:txBody>
      </p:sp>
      <p:sp>
        <p:nvSpPr>
          <p:cNvPr id="16" name="菱形 15">
            <a:extLst>
              <a:ext uri="{FF2B5EF4-FFF2-40B4-BE49-F238E27FC236}">
                <a16:creationId xmlns="" xmlns:a16="http://schemas.microsoft.com/office/drawing/2014/main" id="{898694E5-F4D9-4A29-9D94-E9000D243EEB}"/>
              </a:ext>
            </a:extLst>
          </p:cNvPr>
          <p:cNvSpPr/>
          <p:nvPr/>
        </p:nvSpPr>
        <p:spPr>
          <a:xfrm>
            <a:off x="3327375" y="2876202"/>
            <a:ext cx="514783" cy="514783"/>
          </a:xfrm>
          <a:prstGeom prst="diamond">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菱形 16">
            <a:extLst>
              <a:ext uri="{FF2B5EF4-FFF2-40B4-BE49-F238E27FC236}">
                <a16:creationId xmlns="" xmlns:a16="http://schemas.microsoft.com/office/drawing/2014/main" id="{43A5927F-0596-4127-B97E-0A4B8B519CF3}"/>
              </a:ext>
            </a:extLst>
          </p:cNvPr>
          <p:cNvSpPr/>
          <p:nvPr/>
        </p:nvSpPr>
        <p:spPr>
          <a:xfrm>
            <a:off x="3327374" y="3607443"/>
            <a:ext cx="514783" cy="514783"/>
          </a:xfrm>
          <a:prstGeom prst="diamond">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菱形 17">
            <a:extLst>
              <a:ext uri="{FF2B5EF4-FFF2-40B4-BE49-F238E27FC236}">
                <a16:creationId xmlns="" xmlns:a16="http://schemas.microsoft.com/office/drawing/2014/main" id="{5822897B-E827-43FC-8928-256C927BB94E}"/>
              </a:ext>
            </a:extLst>
          </p:cNvPr>
          <p:cNvSpPr/>
          <p:nvPr/>
        </p:nvSpPr>
        <p:spPr>
          <a:xfrm>
            <a:off x="3662219" y="3233270"/>
            <a:ext cx="514783" cy="514783"/>
          </a:xfrm>
          <a:prstGeom prst="diamond">
            <a:avLst/>
          </a:prstGeom>
          <a:solidFill>
            <a:srgbClr val="FFB90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5257310"/>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运营部</a:t>
            </a:r>
          </a:p>
        </p:txBody>
      </p:sp>
      <p:pic>
        <p:nvPicPr>
          <p:cNvPr id="5" name="图片 4">
            <a:extLst>
              <a:ext uri="{FF2B5EF4-FFF2-40B4-BE49-F238E27FC236}">
                <a16:creationId xmlns="" xmlns:a16="http://schemas.microsoft.com/office/drawing/2014/main" id="{BEDBB8C5-EC0A-466D-97C7-FF323260BFC4}"/>
              </a:ext>
            </a:extLst>
          </p:cNvPr>
          <p:cNvPicPr>
            <a:picLocks noChangeAspect="1"/>
          </p:cNvPicPr>
          <p:nvPr/>
        </p:nvPicPr>
        <p:blipFill>
          <a:blip r:embed="rId2"/>
          <a:stretch>
            <a:fillRect/>
          </a:stretch>
        </p:blipFill>
        <p:spPr>
          <a:xfrm>
            <a:off x="8248582" y="165367"/>
            <a:ext cx="3625970" cy="1007141"/>
          </a:xfrm>
          <a:prstGeom prst="rect">
            <a:avLst/>
          </a:prstGeom>
        </p:spPr>
      </p:pic>
      <p:sp>
        <p:nvSpPr>
          <p:cNvPr id="11" name="矩形 10">
            <a:extLst>
              <a:ext uri="{FF2B5EF4-FFF2-40B4-BE49-F238E27FC236}">
                <a16:creationId xmlns="" xmlns:a16="http://schemas.microsoft.com/office/drawing/2014/main" id="{1E0E589D-6A00-4E19-AA26-451B4578E61C}"/>
              </a:ext>
            </a:extLst>
          </p:cNvPr>
          <p:cNvSpPr>
            <a:spLocks noChangeArrowheads="1"/>
          </p:cNvSpPr>
          <p:nvPr/>
        </p:nvSpPr>
        <p:spPr bwMode="auto">
          <a:xfrm>
            <a:off x="4343258" y="2068042"/>
            <a:ext cx="8105487" cy="336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通过举办活动增强俱乐部影响力，提高部员认同感，培养俱乐部氛围。</a:t>
            </a: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通过技术讲座等方式，与爱好者们交流知识，共同进步，并会有行业专家带来最前沿的技术与资讯，拓宽视野。</a:t>
            </a: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通过组织内建，增强俱乐部凝聚力，同时使俱乐部成员的技术能力得到提升。</a:t>
            </a:r>
          </a:p>
        </p:txBody>
      </p:sp>
      <p:sp>
        <p:nvSpPr>
          <p:cNvPr id="10" name="菱形 9">
            <a:extLst>
              <a:ext uri="{FF2B5EF4-FFF2-40B4-BE49-F238E27FC236}">
                <a16:creationId xmlns="" xmlns:a16="http://schemas.microsoft.com/office/drawing/2014/main" id="{5866A270-6F6C-4317-92AD-B7AC0DDD32A5}"/>
              </a:ext>
            </a:extLst>
          </p:cNvPr>
          <p:cNvSpPr/>
          <p:nvPr/>
        </p:nvSpPr>
        <p:spPr>
          <a:xfrm>
            <a:off x="1509235" y="2497298"/>
            <a:ext cx="1986728" cy="1986728"/>
          </a:xfrm>
          <a:prstGeom prst="diamond">
            <a:avLst/>
          </a:prstGeom>
          <a:solidFill>
            <a:srgbClr val="7FB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a:t>
            </a:r>
          </a:p>
        </p:txBody>
      </p:sp>
      <p:sp>
        <p:nvSpPr>
          <p:cNvPr id="12" name="菱形 11">
            <a:extLst>
              <a:ext uri="{FF2B5EF4-FFF2-40B4-BE49-F238E27FC236}">
                <a16:creationId xmlns="" xmlns:a16="http://schemas.microsoft.com/office/drawing/2014/main" id="{38DCBED8-1DD0-4903-8ABA-E5AB7079A92B}"/>
              </a:ext>
            </a:extLst>
          </p:cNvPr>
          <p:cNvSpPr/>
          <p:nvPr/>
        </p:nvSpPr>
        <p:spPr>
          <a:xfrm>
            <a:off x="1509235" y="2497298"/>
            <a:ext cx="1986728" cy="1986728"/>
          </a:xfrm>
          <a:prstGeom prst="diamond">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a:t>
            </a:r>
          </a:p>
        </p:txBody>
      </p:sp>
      <p:sp>
        <p:nvSpPr>
          <p:cNvPr id="13" name="菱形 12">
            <a:extLst>
              <a:ext uri="{FF2B5EF4-FFF2-40B4-BE49-F238E27FC236}">
                <a16:creationId xmlns="" xmlns:a16="http://schemas.microsoft.com/office/drawing/2014/main" id="{1E6159C9-4545-412C-9E06-237980863E24}"/>
              </a:ext>
            </a:extLst>
          </p:cNvPr>
          <p:cNvSpPr/>
          <p:nvPr/>
        </p:nvSpPr>
        <p:spPr>
          <a:xfrm>
            <a:off x="3327375" y="2876202"/>
            <a:ext cx="514783" cy="514783"/>
          </a:xfrm>
          <a:prstGeom prst="diamond">
            <a:avLst/>
          </a:prstGeom>
          <a:solidFill>
            <a:srgbClr val="FFB901"/>
          </a:solidFill>
          <a:ln>
            <a:solidFill>
              <a:srgbClr val="FFB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菱形 13">
            <a:extLst>
              <a:ext uri="{FF2B5EF4-FFF2-40B4-BE49-F238E27FC236}">
                <a16:creationId xmlns="" xmlns:a16="http://schemas.microsoft.com/office/drawing/2014/main" id="{150CCDC7-66C5-48AC-887C-D9071D2E89DA}"/>
              </a:ext>
            </a:extLst>
          </p:cNvPr>
          <p:cNvSpPr/>
          <p:nvPr/>
        </p:nvSpPr>
        <p:spPr>
          <a:xfrm>
            <a:off x="3327374" y="3607443"/>
            <a:ext cx="514783" cy="514783"/>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菱形 15">
            <a:extLst>
              <a:ext uri="{FF2B5EF4-FFF2-40B4-BE49-F238E27FC236}">
                <a16:creationId xmlns="" xmlns:a16="http://schemas.microsoft.com/office/drawing/2014/main" id="{B246C281-123F-4916-89DF-1968AD0BD954}"/>
              </a:ext>
            </a:extLst>
          </p:cNvPr>
          <p:cNvSpPr/>
          <p:nvPr/>
        </p:nvSpPr>
        <p:spPr>
          <a:xfrm>
            <a:off x="3662219" y="3233270"/>
            <a:ext cx="514783" cy="514783"/>
          </a:xfrm>
          <a:prstGeom prst="diamond">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7998"/>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 xmlns:a16="http://schemas.microsoft.com/office/drawing/2014/main" id="{7E799C6F-50A4-417B-8B87-9FF140AE3AB7}"/>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1A4EF"/>
                </a:solidFill>
                <a:latin typeface="Myriad Pro SemiCond" panose="020B0503030403020204" pitchFamily="34" charset="0"/>
                <a:ea typeface="+mn-ea"/>
                <a:cs typeface="+mn-ea"/>
                <a:sym typeface="+mn-lt"/>
              </a:rPr>
              <a:t>运营部</a:t>
            </a:r>
          </a:p>
        </p:txBody>
      </p:sp>
      <p:pic>
        <p:nvPicPr>
          <p:cNvPr id="5" name="图片 4">
            <a:extLst>
              <a:ext uri="{FF2B5EF4-FFF2-40B4-BE49-F238E27FC236}">
                <a16:creationId xmlns="" xmlns:a16="http://schemas.microsoft.com/office/drawing/2014/main" id="{BEDBB8C5-EC0A-466D-97C7-FF323260BFC4}"/>
              </a:ext>
            </a:extLst>
          </p:cNvPr>
          <p:cNvPicPr>
            <a:picLocks noChangeAspect="1"/>
          </p:cNvPicPr>
          <p:nvPr/>
        </p:nvPicPr>
        <p:blipFill>
          <a:blip r:embed="rId2"/>
          <a:stretch>
            <a:fillRect/>
          </a:stretch>
        </p:blipFill>
        <p:spPr>
          <a:xfrm>
            <a:off x="8245415" y="165367"/>
            <a:ext cx="3625970" cy="1007141"/>
          </a:xfrm>
          <a:prstGeom prst="rect">
            <a:avLst/>
          </a:prstGeom>
        </p:spPr>
      </p:pic>
      <p:sp>
        <p:nvSpPr>
          <p:cNvPr id="7" name="矩形 8">
            <a:extLst>
              <a:ext uri="{FF2B5EF4-FFF2-40B4-BE49-F238E27FC236}">
                <a16:creationId xmlns="" xmlns:a16="http://schemas.microsoft.com/office/drawing/2014/main" id="{6A817968-1C54-43A1-AA2D-03CF202D2EB0}"/>
              </a:ext>
            </a:extLst>
          </p:cNvPr>
          <p:cNvSpPr>
            <a:spLocks noChangeArrowheads="1"/>
          </p:cNvSpPr>
          <p:nvPr/>
        </p:nvSpPr>
        <p:spPr bwMode="auto">
          <a:xfrm>
            <a:off x="3605213" y="1270908"/>
            <a:ext cx="8901112" cy="2121718"/>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 name="矩形 8">
            <a:extLst>
              <a:ext uri="{FF2B5EF4-FFF2-40B4-BE49-F238E27FC236}">
                <a16:creationId xmlns="" xmlns:a16="http://schemas.microsoft.com/office/drawing/2014/main" id="{65429759-314D-4494-A077-21F97D9B24DC}"/>
              </a:ext>
            </a:extLst>
          </p:cNvPr>
          <p:cNvSpPr>
            <a:spLocks noChangeArrowheads="1"/>
          </p:cNvSpPr>
          <p:nvPr/>
        </p:nvSpPr>
        <p:spPr bwMode="auto">
          <a:xfrm>
            <a:off x="1157288" y="2892295"/>
            <a:ext cx="8901112" cy="1700208"/>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4" name="矩形 10">
            <a:extLst>
              <a:ext uri="{FF2B5EF4-FFF2-40B4-BE49-F238E27FC236}">
                <a16:creationId xmlns="" xmlns:a16="http://schemas.microsoft.com/office/drawing/2014/main" id="{C3E0A55A-C925-4656-8725-FF98E09520BD}"/>
              </a:ext>
            </a:extLst>
          </p:cNvPr>
          <p:cNvSpPr>
            <a:spLocks noChangeArrowheads="1"/>
          </p:cNvSpPr>
          <p:nvPr/>
        </p:nvSpPr>
        <p:spPr bwMode="auto">
          <a:xfrm>
            <a:off x="5314102" y="2204430"/>
            <a:ext cx="5591226" cy="280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细致认真，思维缜密，责任心最重要</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要有想法，且能敢于并清楚表达</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有策划组织活动经验最好</a:t>
            </a: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交流沟通能力强，善于人际交往与协商</a:t>
            </a:r>
            <a:endParaRPr lang="en-US" altLang="zh-CN" sz="2400" dirty="0">
              <a:solidFill>
                <a:schemeClr val="tx1">
                  <a:lumMod val="85000"/>
                  <a:lumOff val="15000"/>
                </a:schemeClr>
              </a:solidFill>
              <a:latin typeface="等线" panose="02010600030101010101" pitchFamily="2" charset="-122"/>
              <a:ea typeface="等线" panose="02010600030101010101" pitchFamily="2" charset="-122"/>
            </a:endParaRPr>
          </a:p>
          <a:p>
            <a:pPr eaLnBrk="1" hangingPunct="1">
              <a:lnSpc>
                <a:spcPct val="150000"/>
              </a:lnSpc>
            </a:pPr>
            <a:r>
              <a:rPr lang="zh-CN" altLang="en-US" sz="2400" dirty="0">
                <a:solidFill>
                  <a:schemeClr val="tx1">
                    <a:lumMod val="85000"/>
                    <a:lumOff val="15000"/>
                  </a:schemeClr>
                </a:solidFill>
                <a:latin typeface="等线" panose="02010600030101010101" pitchFamily="2" charset="-122"/>
                <a:ea typeface="等线" panose="02010600030101010101" pitchFamily="2" charset="-122"/>
              </a:rPr>
              <a:t>或希望提高相关能力的同学</a:t>
            </a:r>
          </a:p>
        </p:txBody>
      </p:sp>
      <p:sp>
        <p:nvSpPr>
          <p:cNvPr id="20" name="菱形 19">
            <a:extLst>
              <a:ext uri="{FF2B5EF4-FFF2-40B4-BE49-F238E27FC236}">
                <a16:creationId xmlns="" xmlns:a16="http://schemas.microsoft.com/office/drawing/2014/main" id="{B9F85753-0FB9-4FB5-A919-7D817893A885}"/>
              </a:ext>
            </a:extLst>
          </p:cNvPr>
          <p:cNvSpPr/>
          <p:nvPr/>
        </p:nvSpPr>
        <p:spPr>
          <a:xfrm>
            <a:off x="1509235" y="2497298"/>
            <a:ext cx="1986728" cy="1986728"/>
          </a:xfrm>
          <a:prstGeom prst="diamond">
            <a:avLst/>
          </a:prstGeom>
          <a:solidFill>
            <a:srgbClr val="FFB9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a:t>
            </a:r>
          </a:p>
        </p:txBody>
      </p:sp>
      <p:sp>
        <p:nvSpPr>
          <p:cNvPr id="21" name="菱形 20">
            <a:extLst>
              <a:ext uri="{FF2B5EF4-FFF2-40B4-BE49-F238E27FC236}">
                <a16:creationId xmlns="" xmlns:a16="http://schemas.microsoft.com/office/drawing/2014/main" id="{7406754E-E5C7-44FC-9820-36B9AEAA1951}"/>
              </a:ext>
            </a:extLst>
          </p:cNvPr>
          <p:cNvSpPr/>
          <p:nvPr/>
        </p:nvSpPr>
        <p:spPr>
          <a:xfrm>
            <a:off x="1509235" y="2497298"/>
            <a:ext cx="1986728" cy="1986728"/>
          </a:xfrm>
          <a:prstGeom prst="diamond">
            <a:avLst/>
          </a:prstGeom>
          <a:solidFill>
            <a:srgbClr val="FFB901"/>
          </a:solidFill>
          <a:ln>
            <a:solidFill>
              <a:srgbClr val="FFB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a:t>
            </a:r>
          </a:p>
        </p:txBody>
      </p:sp>
      <p:sp>
        <p:nvSpPr>
          <p:cNvPr id="22" name="菱形 21">
            <a:extLst>
              <a:ext uri="{FF2B5EF4-FFF2-40B4-BE49-F238E27FC236}">
                <a16:creationId xmlns="" xmlns:a16="http://schemas.microsoft.com/office/drawing/2014/main" id="{E70B5EA9-F950-4646-88D7-E9A67848BED6}"/>
              </a:ext>
            </a:extLst>
          </p:cNvPr>
          <p:cNvSpPr/>
          <p:nvPr/>
        </p:nvSpPr>
        <p:spPr>
          <a:xfrm>
            <a:off x="3327375" y="2876202"/>
            <a:ext cx="514783" cy="514783"/>
          </a:xfrm>
          <a:prstGeom prst="diamond">
            <a:avLst/>
          </a:prstGeom>
          <a:solidFill>
            <a:srgbClr val="01A4EF"/>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菱形 22">
            <a:extLst>
              <a:ext uri="{FF2B5EF4-FFF2-40B4-BE49-F238E27FC236}">
                <a16:creationId xmlns="" xmlns:a16="http://schemas.microsoft.com/office/drawing/2014/main" id="{EFE98CF1-96A0-403E-9BCB-52F7CBADF7BE}"/>
              </a:ext>
            </a:extLst>
          </p:cNvPr>
          <p:cNvSpPr/>
          <p:nvPr/>
        </p:nvSpPr>
        <p:spPr>
          <a:xfrm>
            <a:off x="3327374" y="3607443"/>
            <a:ext cx="514783" cy="514783"/>
          </a:xfrm>
          <a:prstGeom prst="diamond">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菱形 23">
            <a:extLst>
              <a:ext uri="{FF2B5EF4-FFF2-40B4-BE49-F238E27FC236}">
                <a16:creationId xmlns="" xmlns:a16="http://schemas.microsoft.com/office/drawing/2014/main" id="{FE337F1A-CBEE-4297-9B74-5588CD8E2ADC}"/>
              </a:ext>
            </a:extLst>
          </p:cNvPr>
          <p:cNvSpPr/>
          <p:nvPr/>
        </p:nvSpPr>
        <p:spPr>
          <a:xfrm>
            <a:off x="3662219" y="3233270"/>
            <a:ext cx="514783" cy="514783"/>
          </a:xfrm>
          <a:prstGeom prst="diamond">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17213917"/>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2516207"/>
            <a:ext cx="758910" cy="758910"/>
          </a:xfrm>
          <a:prstGeom prst="roundRect">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5187798" y="3582882"/>
            <a:ext cx="749726" cy="74972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rgbClr val="7FBA00"/>
                </a:solidFill>
                <a:latin typeface="Myriad Pro SemiCond" panose="020B0503030403020204" pitchFamily="34" charset="0"/>
                <a:ea typeface="等线" panose="02010600030101010101" pitchFamily="2" charset="-122"/>
              </a:rPr>
              <a:t>Event</a:t>
            </a:r>
          </a:p>
          <a:p>
            <a:pPr algn="r"/>
            <a:r>
              <a:rPr lang="zh-CN" altLang="en-US" sz="2400" dirty="0">
                <a:solidFill>
                  <a:srgbClr val="7FBA00"/>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01A4EF"/>
                </a:solidFill>
                <a:latin typeface="等线" panose="02010600030101010101" pitchFamily="2" charset="-122"/>
                <a:ea typeface="等线" panose="02010600030101010101" pitchFamily="2" charset="-122"/>
              </a:rPr>
              <a:t>部门介绍</a:t>
            </a:r>
            <a:r>
              <a:rPr lang="en-US" altLang="zh-CN" sz="4800" dirty="0">
                <a:solidFill>
                  <a:srgbClr val="01A4EF"/>
                </a:solidFill>
                <a:latin typeface="Myriad Pro SemiCond" panose="020B0503030403020204" pitchFamily="34" charset="0"/>
                <a:ea typeface="等线" panose="02010600030101010101" pitchFamily="2" charset="-122"/>
              </a:rPr>
              <a:t>Sector</a:t>
            </a:r>
            <a:endParaRPr lang="zh-CN" altLang="en-US" sz="4800" dirty="0">
              <a:solidFill>
                <a:srgbClr val="01A4E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108052573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2516207"/>
            <a:ext cx="758910" cy="758910"/>
          </a:xfrm>
          <a:prstGeom prst="roundRect">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5"/>
            <a:ext cx="758910" cy="758910"/>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5187798" y="3582882"/>
            <a:ext cx="749726" cy="74972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rgbClr val="7FBA00"/>
                </a:solidFill>
                <a:latin typeface="Myriad Pro SemiCond" panose="020B0503030403020204" pitchFamily="34" charset="0"/>
                <a:ea typeface="等线" panose="02010600030101010101" pitchFamily="2" charset="-122"/>
              </a:rPr>
              <a:t>Event</a:t>
            </a:r>
          </a:p>
          <a:p>
            <a:pPr algn="r"/>
            <a:r>
              <a:rPr lang="zh-CN" altLang="en-US" sz="2400" dirty="0">
                <a:solidFill>
                  <a:srgbClr val="7FBA00"/>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rgbClr val="FFB901"/>
                </a:solidFill>
                <a:latin typeface="等线" panose="02010600030101010101" pitchFamily="2" charset="-122"/>
                <a:ea typeface="等线" panose="02010600030101010101" pitchFamily="2" charset="-122"/>
              </a:rPr>
              <a:t>社员福利</a:t>
            </a:r>
            <a:endParaRPr lang="en-US" altLang="zh-CN" sz="2400" dirty="0">
              <a:solidFill>
                <a:srgbClr val="FFB901"/>
              </a:solidFill>
              <a:latin typeface="等线" panose="02010600030101010101" pitchFamily="2" charset="-122"/>
              <a:ea typeface="等线" panose="02010600030101010101" pitchFamily="2" charset="-122"/>
            </a:endParaRPr>
          </a:p>
          <a:p>
            <a:pPr algn="r"/>
            <a:r>
              <a:rPr lang="en-US" altLang="zh-CN" sz="4800" dirty="0">
                <a:solidFill>
                  <a:srgbClr val="FFB901"/>
                </a:solidFill>
                <a:latin typeface="Myriad Pro SemiCond" panose="020B0503030403020204" pitchFamily="34" charset="0"/>
                <a:ea typeface="等线" panose="02010600030101010101" pitchFamily="2" charset="-122"/>
              </a:rPr>
              <a:t>Benefit</a:t>
            </a:r>
            <a:endParaRPr lang="zh-CN" altLang="en-US" sz="4800" dirty="0">
              <a:solidFill>
                <a:srgbClr val="FFB90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01A4EF"/>
                </a:solidFill>
                <a:latin typeface="等线" panose="02010600030101010101" pitchFamily="2" charset="-122"/>
                <a:ea typeface="等线" panose="02010600030101010101" pitchFamily="2" charset="-122"/>
              </a:rPr>
              <a:t>部门介绍</a:t>
            </a:r>
            <a:r>
              <a:rPr lang="en-US" altLang="zh-CN" sz="4800" dirty="0">
                <a:solidFill>
                  <a:srgbClr val="01A4EF"/>
                </a:solidFill>
                <a:latin typeface="Myriad Pro SemiCond" panose="020B0503030403020204" pitchFamily="34" charset="0"/>
                <a:ea typeface="等线" panose="02010600030101010101" pitchFamily="2" charset="-122"/>
              </a:rPr>
              <a:t>Sector</a:t>
            </a:r>
            <a:endParaRPr lang="zh-CN" altLang="en-US" sz="4800" dirty="0">
              <a:solidFill>
                <a:srgbClr val="01A4E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28444344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8334375" y="0"/>
            <a:ext cx="3857625" cy="6858000"/>
          </a:xfrm>
          <a:prstGeom prst="rect">
            <a:avLst/>
          </a:prstGeom>
        </p:spPr>
      </p:pic>
      <p:sp>
        <p:nvSpPr>
          <p:cNvPr id="13" name="标题 1"/>
          <p:cNvSpPr txBox="1">
            <a:spLocks/>
          </p:cNvSpPr>
          <p:nvPr/>
        </p:nvSpPr>
        <p:spPr>
          <a:xfrm>
            <a:off x="940871" y="438357"/>
            <a:ext cx="7481436"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FFB901"/>
                </a:solidFill>
                <a:latin typeface="Myriad Pro SemiCond" panose="020B0503030403020204" pitchFamily="34" charset="0"/>
                <a:ea typeface="+mn-ea"/>
                <a:cs typeface="+mn-ea"/>
                <a:sym typeface="+mn-lt"/>
              </a:rPr>
              <a:t>Microsoft Summer Camp</a:t>
            </a:r>
            <a:endParaRPr lang="zh-CN" altLang="en-US" dirty="0">
              <a:solidFill>
                <a:srgbClr val="FFB901"/>
              </a:solidFill>
              <a:latin typeface="Myriad Pro SemiCond" panose="020B0503030403020204" pitchFamily="34" charset="0"/>
              <a:ea typeface="+mn-ea"/>
              <a:cs typeface="+mn-ea"/>
              <a:sym typeface="+mn-lt"/>
            </a:endParaRPr>
          </a:p>
        </p:txBody>
      </p:sp>
      <p:sp>
        <p:nvSpPr>
          <p:cNvPr id="14" name="标题 1"/>
          <p:cNvSpPr txBox="1">
            <a:spLocks/>
          </p:cNvSpPr>
          <p:nvPr/>
        </p:nvSpPr>
        <p:spPr>
          <a:xfrm>
            <a:off x="179882" y="200234"/>
            <a:ext cx="760990" cy="128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1500" dirty="0">
              <a:solidFill>
                <a:srgbClr val="FFB901"/>
              </a:solidFill>
              <a:latin typeface="Myriad Pro SemiCond" panose="020B0503030403020204" pitchFamily="34" charset="0"/>
              <a:ea typeface="+mn-ea"/>
              <a:cs typeface="+mn-ea"/>
              <a:sym typeface="+mn-lt"/>
            </a:endParaRPr>
          </a:p>
        </p:txBody>
      </p:sp>
      <p:sp>
        <p:nvSpPr>
          <p:cNvPr id="16" name="文本框 15"/>
          <p:cNvSpPr txBox="1"/>
          <p:nvPr/>
        </p:nvSpPr>
        <p:spPr>
          <a:xfrm>
            <a:off x="940871" y="2419042"/>
            <a:ext cx="6591300" cy="3358483"/>
          </a:xfrm>
          <a:prstGeom prst="rect">
            <a:avLst/>
          </a:prstGeom>
          <a:noFill/>
        </p:spPr>
        <p:txBody>
          <a:bodyPr wrap="square" rtlCol="0">
            <a:spAutoFit/>
          </a:bodyPr>
          <a:lstStyle/>
          <a:p>
            <a:pPr indent="457200">
              <a:lnSpc>
                <a:spcPct val="150000"/>
              </a:lnSpc>
            </a:pPr>
            <a:r>
              <a:rPr lang="zh-CN" altLang="en-US" sz="2400" dirty="0">
                <a:latin typeface="方正兰亭黑_GBK" panose="02000000000000000000" pitchFamily="2" charset="-122"/>
                <a:ea typeface="方正兰亭黑_GBK" panose="02000000000000000000" pitchFamily="2" charset="-122"/>
                <a:sym typeface="+mn-lt"/>
              </a:rPr>
              <a:t>微软学生夏令营 （</a:t>
            </a:r>
            <a:r>
              <a:rPr lang="en-US" altLang="zh-CN" sz="2400" dirty="0">
                <a:latin typeface="方正兰亭黑_GBK" panose="02000000000000000000" pitchFamily="2" charset="-122"/>
                <a:ea typeface="方正兰亭黑_GBK" panose="02000000000000000000" pitchFamily="2" charset="-122"/>
                <a:sym typeface="+mn-lt"/>
              </a:rPr>
              <a:t>Microsoft Summer Camp</a:t>
            </a:r>
            <a:r>
              <a:rPr lang="zh-CN" altLang="en-US" sz="2400" dirty="0">
                <a:latin typeface="方正兰亭黑_GBK" panose="02000000000000000000" pitchFamily="2" charset="-122"/>
                <a:ea typeface="方正兰亭黑_GBK" panose="02000000000000000000" pitchFamily="2" charset="-122"/>
                <a:sym typeface="+mn-lt"/>
              </a:rPr>
              <a:t>）是微软亚洲研究院学术合作部与亚太地区高校合作培养人才的成功实践，由微软亚洲研究院学术合作部组织，面向全国近</a:t>
            </a:r>
            <a:r>
              <a:rPr lang="en-US" altLang="zh-CN" sz="2400" dirty="0">
                <a:latin typeface="方正兰亭黑_GBK" panose="02000000000000000000" pitchFamily="2" charset="-122"/>
                <a:ea typeface="方正兰亭黑_GBK" panose="02000000000000000000" pitchFamily="2" charset="-122"/>
                <a:sym typeface="+mn-lt"/>
              </a:rPr>
              <a:t>32</a:t>
            </a:r>
            <a:r>
              <a:rPr lang="zh-CN" altLang="en-US" sz="2400" dirty="0">
                <a:latin typeface="方正兰亭黑_GBK" panose="02000000000000000000" pitchFamily="2" charset="-122"/>
                <a:ea typeface="方正兰亭黑_GBK" panose="02000000000000000000" pitchFamily="2" charset="-122"/>
                <a:sym typeface="+mn-lt"/>
              </a:rPr>
              <a:t>个高校微软技术俱乐部的部员。</a:t>
            </a:r>
          </a:p>
          <a:p>
            <a:pPr indent="457200">
              <a:lnSpc>
                <a:spcPct val="150000"/>
              </a:lnSpc>
            </a:pPr>
            <a:endParaRPr lang="zh-CN" altLang="en-US" sz="2400" dirty="0">
              <a:latin typeface="方正兰亭黑_GBK" panose="02000000000000000000" pitchFamily="2" charset="-122"/>
              <a:ea typeface="方正兰亭黑_GBK" panose="02000000000000000000" pitchFamily="2" charset="-122"/>
            </a:endParaRPr>
          </a:p>
        </p:txBody>
      </p:sp>
    </p:spTree>
    <p:extLst>
      <p:ext uri="{BB962C8B-B14F-4D97-AF65-F5344CB8AC3E}">
        <p14:creationId xmlns:p14="http://schemas.microsoft.com/office/powerpoint/2010/main" val="710141593"/>
      </p:ext>
    </p:extLst>
  </p:cSld>
  <p:clrMapOvr>
    <a:masterClrMapping/>
  </p:clrMapOvr>
  <mc:AlternateContent xmlns:mc="http://schemas.openxmlformats.org/markup-compatibility/2006">
    <mc:Choice xmlns=""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814408"/>
            <a:ext cx="2460710" cy="2460709"/>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3476814" y="3582881"/>
            <a:ext cx="2460710" cy="2460709"/>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chemeClr val="bg1"/>
                </a:solidFill>
                <a:latin typeface="Myriad Pro SemiCond" panose="020B0503030403020204" pitchFamily="34" charset="0"/>
                <a:ea typeface="等线" panose="02010600030101010101" pitchFamily="2" charset="-122"/>
              </a:rPr>
              <a:t>Event</a:t>
            </a:r>
          </a:p>
          <a:p>
            <a:pPr algn="r"/>
            <a:r>
              <a:rPr lang="zh-CN" altLang="en-US" sz="2400" dirty="0">
                <a:solidFill>
                  <a:schemeClr val="bg1"/>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FFFFFF"/>
                </a:solidFill>
                <a:latin typeface="等线" panose="02010600030101010101" pitchFamily="2" charset="-122"/>
                <a:ea typeface="等线" panose="02010600030101010101" pitchFamily="2" charset="-122"/>
              </a:rPr>
              <a:t>部门介绍</a:t>
            </a:r>
            <a:r>
              <a:rPr lang="en-US" altLang="zh-CN" sz="4800" dirty="0">
                <a:solidFill>
                  <a:srgbClr val="FFFFFF"/>
                </a:solidFill>
                <a:latin typeface="Myriad Pro SemiCond" panose="020B0503030403020204" pitchFamily="34" charset="0"/>
                <a:ea typeface="等线" panose="02010600030101010101" pitchFamily="2" charset="-122"/>
              </a:rPr>
              <a:t>Sector</a:t>
            </a:r>
            <a:endParaRPr lang="zh-CN" altLang="en-US" sz="4800" dirty="0">
              <a:solidFill>
                <a:srgbClr val="FFFFF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34002043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 xmlns:a16="http://schemas.microsoft.com/office/drawing/2014/main" id="{2B6978F8-9EB5-4CE2-861C-2C8A4C198705}"/>
              </a:ext>
            </a:extLst>
          </p:cNvPr>
          <p:cNvPicPr>
            <a:picLocks noChangeAspect="1"/>
          </p:cNvPicPr>
          <p:nvPr/>
        </p:nvPicPr>
        <p:blipFill>
          <a:blip r:embed="rId4"/>
          <a:stretch>
            <a:fillRect/>
          </a:stretch>
        </p:blipFill>
        <p:spPr>
          <a:xfrm>
            <a:off x="8350919" y="35790"/>
            <a:ext cx="3555856" cy="987667"/>
          </a:xfrm>
          <a:prstGeom prst="rect">
            <a:avLst/>
          </a:prstGeom>
        </p:spPr>
      </p:pic>
    </p:spTree>
    <p:extLst>
      <p:ext uri="{BB962C8B-B14F-4D97-AF65-F5344CB8AC3E}">
        <p14:creationId xmlns:p14="http://schemas.microsoft.com/office/powerpoint/2010/main" val="24834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312"/>
            <a:ext cx="12192000" cy="8128000"/>
          </a:xfrm>
          <a:prstGeom prst="rect">
            <a:avLst/>
          </a:prstGeom>
        </p:spPr>
      </p:pic>
      <p:pic>
        <p:nvPicPr>
          <p:cNvPr id="3" name="图片 2">
            <a:extLst>
              <a:ext uri="{FF2B5EF4-FFF2-40B4-BE49-F238E27FC236}">
                <a16:creationId xmlns="" xmlns:a16="http://schemas.microsoft.com/office/drawing/2014/main" id="{31E4A79A-1AD7-4962-8066-F38A7C520434}"/>
              </a:ext>
            </a:extLst>
          </p:cNvPr>
          <p:cNvPicPr>
            <a:picLocks noChangeAspect="1"/>
          </p:cNvPicPr>
          <p:nvPr/>
        </p:nvPicPr>
        <p:blipFill>
          <a:blip r:embed="rId4"/>
          <a:stretch>
            <a:fillRect/>
          </a:stretch>
        </p:blipFill>
        <p:spPr>
          <a:xfrm>
            <a:off x="8350919" y="35790"/>
            <a:ext cx="3555856" cy="987667"/>
          </a:xfrm>
          <a:prstGeom prst="rect">
            <a:avLst/>
          </a:prstGeom>
        </p:spPr>
      </p:pic>
    </p:spTree>
    <p:extLst>
      <p:ext uri="{BB962C8B-B14F-4D97-AF65-F5344CB8AC3E}">
        <p14:creationId xmlns:p14="http://schemas.microsoft.com/office/powerpoint/2010/main" val="403438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82149" y="373621"/>
            <a:ext cx="3144567"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FFB901"/>
                </a:solidFill>
                <a:latin typeface="Myriad Pro SemiCond" panose="020B0503030403020204" pitchFamily="34" charset="0"/>
                <a:ea typeface="+mn-ea"/>
                <a:cs typeface="+mn-ea"/>
                <a:sym typeface="+mn-lt"/>
              </a:rPr>
              <a:t>Exercitation</a:t>
            </a:r>
            <a:endParaRPr lang="zh-CN" altLang="en-US" dirty="0">
              <a:solidFill>
                <a:srgbClr val="FFB901"/>
              </a:solidFill>
              <a:latin typeface="Myriad Pro SemiCond" panose="020B0503030403020204" pitchFamily="34" charset="0"/>
              <a:ea typeface="+mn-ea"/>
              <a:cs typeface="+mn-ea"/>
              <a:sym typeface="+mn-lt"/>
            </a:endParaRPr>
          </a:p>
        </p:txBody>
      </p:sp>
      <p:sp>
        <p:nvSpPr>
          <p:cNvPr id="10" name="文本框 9"/>
          <p:cNvSpPr txBox="1"/>
          <p:nvPr/>
        </p:nvSpPr>
        <p:spPr>
          <a:xfrm>
            <a:off x="1877363" y="3361293"/>
            <a:ext cx="2567836" cy="1077218"/>
          </a:xfrm>
          <a:prstGeom prst="rect">
            <a:avLst/>
          </a:prstGeom>
          <a:noFill/>
        </p:spPr>
        <p:txBody>
          <a:bodyPr wrap="square" rtlCol="0">
            <a:spAutoFit/>
          </a:bodyPr>
          <a:lstStyle/>
          <a:p>
            <a:pPr algn="ctr"/>
            <a:r>
              <a:rPr lang="zh-CN" altLang="en-US" sz="3200" dirty="0">
                <a:solidFill>
                  <a:srgbClr val="F25022"/>
                </a:solidFill>
                <a:latin typeface="方正兰亭黑_GBK" panose="02000000000000000000" pitchFamily="2" charset="-122"/>
                <a:ea typeface="方正兰亭黑_GBK" panose="02000000000000000000" pitchFamily="2" charset="-122"/>
                <a:cs typeface="+mn-ea"/>
                <a:sym typeface="+mn-lt"/>
              </a:rPr>
              <a:t>微软最新</a:t>
            </a:r>
            <a:endParaRPr lang="en-US" altLang="zh-CN" sz="3200" dirty="0">
              <a:solidFill>
                <a:srgbClr val="F25022"/>
              </a:solidFill>
              <a:latin typeface="方正兰亭黑_GBK" panose="02000000000000000000" pitchFamily="2" charset="-122"/>
              <a:ea typeface="方正兰亭黑_GBK" panose="02000000000000000000" pitchFamily="2" charset="-122"/>
              <a:cs typeface="+mn-ea"/>
              <a:sym typeface="+mn-lt"/>
            </a:endParaRPr>
          </a:p>
          <a:p>
            <a:pPr algn="ctr"/>
            <a:r>
              <a:rPr lang="zh-CN" altLang="en-US" sz="3200" dirty="0">
                <a:solidFill>
                  <a:srgbClr val="F25022"/>
                </a:solidFill>
                <a:latin typeface="方正兰亭黑_GBK" panose="02000000000000000000" pitchFamily="2" charset="-122"/>
                <a:ea typeface="方正兰亭黑_GBK" panose="02000000000000000000" pitchFamily="2" charset="-122"/>
                <a:cs typeface="+mn-ea"/>
                <a:sym typeface="+mn-lt"/>
              </a:rPr>
              <a:t>招聘信息</a:t>
            </a:r>
            <a:endParaRPr lang="zh-CN" altLang="en-US" sz="3200" dirty="0">
              <a:solidFill>
                <a:srgbClr val="F25022"/>
              </a:solidFill>
            </a:endParaRPr>
          </a:p>
        </p:txBody>
      </p:sp>
      <p:sp>
        <p:nvSpPr>
          <p:cNvPr id="12" name="文本框 11"/>
          <p:cNvSpPr txBox="1"/>
          <p:nvPr/>
        </p:nvSpPr>
        <p:spPr>
          <a:xfrm>
            <a:off x="8078323" y="3607514"/>
            <a:ext cx="1954061" cy="584775"/>
          </a:xfrm>
          <a:prstGeom prst="rect">
            <a:avLst/>
          </a:prstGeom>
          <a:noFill/>
        </p:spPr>
        <p:txBody>
          <a:bodyPr wrap="square" rtlCol="0">
            <a:spAutoFit/>
          </a:bodyPr>
          <a:lstStyle/>
          <a:p>
            <a:pPr algn="ctr"/>
            <a:r>
              <a:rPr lang="zh-CN" altLang="en-US" sz="3200" dirty="0">
                <a:solidFill>
                  <a:srgbClr val="FFB901"/>
                </a:solidFill>
                <a:latin typeface="方正兰亭黑_GBK" panose="02000000000000000000" pitchFamily="2" charset="-122"/>
                <a:ea typeface="方正兰亭黑_GBK" panose="02000000000000000000" pitchFamily="2" charset="-122"/>
                <a:cs typeface="+mn-ea"/>
                <a:sym typeface="+mn-lt"/>
              </a:rPr>
              <a:t>简历内推</a:t>
            </a:r>
            <a:endParaRPr lang="zh-CN" altLang="en-US" sz="3200" dirty="0">
              <a:solidFill>
                <a:srgbClr val="FFB901"/>
              </a:solidFill>
            </a:endParaRPr>
          </a:p>
        </p:txBody>
      </p:sp>
      <p:sp>
        <p:nvSpPr>
          <p:cNvPr id="13" name="空心弧 12"/>
          <p:cNvSpPr/>
          <p:nvPr/>
        </p:nvSpPr>
        <p:spPr>
          <a:xfrm rot="16200000">
            <a:off x="4683065" y="2486967"/>
            <a:ext cx="2825871" cy="2825871"/>
          </a:xfrm>
          <a:prstGeom prst="blockArc">
            <a:avLst>
              <a:gd name="adj1" fmla="val 10800000"/>
              <a:gd name="adj2" fmla="val 0"/>
              <a:gd name="adj3" fmla="val 1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空心弧 15"/>
          <p:cNvSpPr/>
          <p:nvPr/>
        </p:nvSpPr>
        <p:spPr>
          <a:xfrm rot="5400000">
            <a:off x="4683065" y="2486967"/>
            <a:ext cx="2825871" cy="2825871"/>
          </a:xfrm>
          <a:prstGeom prst="blockArc">
            <a:avLst>
              <a:gd name="adj1" fmla="val 10800000"/>
              <a:gd name="adj2" fmla="val 0"/>
              <a:gd name="adj3" fmla="val 10000"/>
            </a:avLst>
          </a:prstGeom>
          <a:solidFill>
            <a:srgbClr val="FFB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 name="图片 10">
            <a:extLst>
              <a:ext uri="{FF2B5EF4-FFF2-40B4-BE49-F238E27FC236}">
                <a16:creationId xmlns="" xmlns:a16="http://schemas.microsoft.com/office/drawing/2014/main" id="{AE59A1CB-4EF5-4AB3-9566-6C55871183A7}"/>
              </a:ext>
            </a:extLst>
          </p:cNvPr>
          <p:cNvPicPr>
            <a:picLocks noChangeAspect="1"/>
          </p:cNvPicPr>
          <p:nvPr/>
        </p:nvPicPr>
        <p:blipFill>
          <a:blip r:embed="rId3"/>
          <a:stretch>
            <a:fillRect/>
          </a:stretch>
        </p:blipFill>
        <p:spPr>
          <a:xfrm>
            <a:off x="8245415" y="165367"/>
            <a:ext cx="3625970" cy="1007141"/>
          </a:xfrm>
          <a:prstGeom prst="rect">
            <a:avLst/>
          </a:prstGeom>
        </p:spPr>
      </p:pic>
    </p:spTree>
    <p:extLst>
      <p:ext uri="{BB962C8B-B14F-4D97-AF65-F5344CB8AC3E}">
        <p14:creationId xmlns:p14="http://schemas.microsoft.com/office/powerpoint/2010/main" val="2298027787"/>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2516207"/>
            <a:ext cx="758910" cy="758910"/>
          </a:xfrm>
          <a:prstGeom prst="roundRect">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5"/>
            <a:ext cx="758910" cy="758910"/>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5187798" y="3582882"/>
            <a:ext cx="749726" cy="749726"/>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rgbClr val="7FBA00"/>
                </a:solidFill>
                <a:latin typeface="Myriad Pro SemiCond" panose="020B0503030403020204" pitchFamily="34" charset="0"/>
                <a:ea typeface="等线" panose="02010600030101010101" pitchFamily="2" charset="-122"/>
              </a:rPr>
              <a:t>Event</a:t>
            </a:r>
          </a:p>
          <a:p>
            <a:pPr algn="r"/>
            <a:r>
              <a:rPr lang="zh-CN" altLang="en-US" sz="2400" dirty="0">
                <a:solidFill>
                  <a:srgbClr val="7FBA00"/>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rgbClr val="FFB901"/>
                </a:solidFill>
                <a:latin typeface="等线" panose="02010600030101010101" pitchFamily="2" charset="-122"/>
                <a:ea typeface="等线" panose="02010600030101010101" pitchFamily="2" charset="-122"/>
              </a:rPr>
              <a:t>社员福利</a:t>
            </a:r>
            <a:endParaRPr lang="en-US" altLang="zh-CN" sz="2400" dirty="0">
              <a:solidFill>
                <a:srgbClr val="FFB901"/>
              </a:solidFill>
              <a:latin typeface="等线" panose="02010600030101010101" pitchFamily="2" charset="-122"/>
              <a:ea typeface="等线" panose="02010600030101010101" pitchFamily="2" charset="-122"/>
            </a:endParaRPr>
          </a:p>
          <a:p>
            <a:pPr algn="r"/>
            <a:r>
              <a:rPr lang="en-US" altLang="zh-CN" sz="4800" dirty="0">
                <a:solidFill>
                  <a:srgbClr val="FFB901"/>
                </a:solidFill>
                <a:latin typeface="Myriad Pro SemiCond" panose="020B0503030403020204" pitchFamily="34" charset="0"/>
                <a:ea typeface="等线" panose="02010600030101010101" pitchFamily="2" charset="-122"/>
              </a:rPr>
              <a:t>Benefit</a:t>
            </a:r>
            <a:endParaRPr lang="zh-CN" altLang="en-US" sz="4800" dirty="0">
              <a:solidFill>
                <a:srgbClr val="FFB90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r>
              <a:rPr lang="zh-CN" altLang="en-US" sz="2400" dirty="0">
                <a:solidFill>
                  <a:srgbClr val="01A4EF"/>
                </a:solidFill>
                <a:latin typeface="等线" panose="02010600030101010101" pitchFamily="2" charset="-122"/>
                <a:ea typeface="等线" panose="02010600030101010101" pitchFamily="2" charset="-122"/>
              </a:rPr>
              <a:t>每周日常</a:t>
            </a:r>
            <a:endParaRPr lang="en-US" altLang="zh-CN" sz="2400" dirty="0">
              <a:solidFill>
                <a:srgbClr val="01A4EF"/>
              </a:solidFill>
              <a:latin typeface="等线" panose="02010600030101010101" pitchFamily="2" charset="-122"/>
              <a:ea typeface="等线" panose="02010600030101010101" pitchFamily="2" charset="-122"/>
            </a:endParaRPr>
          </a:p>
          <a:p>
            <a:r>
              <a:rPr lang="en-US" altLang="zh-CN" sz="4800" dirty="0">
                <a:solidFill>
                  <a:srgbClr val="01A4EF"/>
                </a:solidFill>
                <a:latin typeface="Myriad Pro SemiCond" panose="020B0503030403020204" pitchFamily="34" charset="0"/>
                <a:ea typeface="等线" panose="02010600030101010101" pitchFamily="2" charset="-122"/>
              </a:rPr>
              <a:t>Routine</a:t>
            </a:r>
            <a:endParaRPr lang="zh-CN" altLang="en-US" sz="4800" dirty="0">
              <a:solidFill>
                <a:srgbClr val="01A4E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322221077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B7DD5CE6-0625-4997-A9D3-17F23A447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511" y="2085836"/>
            <a:ext cx="4967568" cy="3314659"/>
          </a:xfrm>
          <a:prstGeom prst="rect">
            <a:avLst/>
          </a:prstGeom>
        </p:spPr>
      </p:pic>
      <p:sp>
        <p:nvSpPr>
          <p:cNvPr id="3" name="矩形 2">
            <a:extLst>
              <a:ext uri="{FF2B5EF4-FFF2-40B4-BE49-F238E27FC236}">
                <a16:creationId xmlns="" xmlns:a16="http://schemas.microsoft.com/office/drawing/2014/main" id="{F9CE41A2-68D4-44E4-BF0B-5FE24739E4A7}"/>
              </a:ext>
            </a:extLst>
          </p:cNvPr>
          <p:cNvSpPr/>
          <p:nvPr/>
        </p:nvSpPr>
        <p:spPr>
          <a:xfrm>
            <a:off x="882149" y="2312005"/>
            <a:ext cx="5422211" cy="2862322"/>
          </a:xfrm>
          <a:prstGeom prst="rect">
            <a:avLst/>
          </a:prstGeom>
        </p:spPr>
        <p:txBody>
          <a:bodyPr wrap="square">
            <a:spAutoFit/>
          </a:bodyPr>
          <a:lstStyle/>
          <a:p>
            <a:pPr>
              <a:lnSpc>
                <a:spcPct val="150000"/>
              </a:lnSpc>
            </a:pPr>
            <a:r>
              <a:rPr lang="zh-CN" altLang="en-US" sz="2400" dirty="0">
                <a:solidFill>
                  <a:schemeClr val="tx1">
                    <a:lumMod val="50000"/>
                    <a:lumOff val="50000"/>
                  </a:schemeClr>
                </a:solidFill>
              </a:rPr>
              <a:t>加入我们</a:t>
            </a:r>
          </a:p>
          <a:p>
            <a:pPr marL="342900" indent="-342900">
              <a:lnSpc>
                <a:spcPct val="150000"/>
              </a:lnSpc>
              <a:buFont typeface="Wingdings" panose="05000000000000000000" pitchFamily="2" charset="2"/>
              <a:buChar char="u"/>
            </a:pPr>
            <a:r>
              <a:rPr lang="zh-CN" altLang="en-US" sz="2400" dirty="0">
                <a:solidFill>
                  <a:schemeClr val="tx1">
                    <a:lumMod val="50000"/>
                    <a:lumOff val="50000"/>
                  </a:schemeClr>
                </a:solidFill>
              </a:rPr>
              <a:t>与大家一起参加比赛和活动</a:t>
            </a:r>
          </a:p>
          <a:p>
            <a:pPr marL="342900" indent="-342900">
              <a:lnSpc>
                <a:spcPct val="150000"/>
              </a:lnSpc>
              <a:buFont typeface="Wingdings" panose="05000000000000000000" pitchFamily="2" charset="2"/>
              <a:buChar char="u"/>
            </a:pPr>
            <a:r>
              <a:rPr lang="zh-CN" altLang="en-US" sz="2400" dirty="0">
                <a:solidFill>
                  <a:schemeClr val="tx1">
                    <a:lumMod val="50000"/>
                    <a:lumOff val="50000"/>
                  </a:schemeClr>
                </a:solidFill>
              </a:rPr>
              <a:t>获得校内外人脉资源，丰富社交圈</a:t>
            </a:r>
          </a:p>
          <a:p>
            <a:pPr marL="342900" indent="-342900">
              <a:lnSpc>
                <a:spcPct val="150000"/>
              </a:lnSpc>
              <a:buFont typeface="Wingdings" panose="05000000000000000000" pitchFamily="2" charset="2"/>
              <a:buChar char="u"/>
            </a:pPr>
            <a:r>
              <a:rPr lang="zh-CN" altLang="en-US" sz="2400" dirty="0">
                <a:solidFill>
                  <a:schemeClr val="tx1">
                    <a:lumMod val="50000"/>
                    <a:lumOff val="50000"/>
                  </a:schemeClr>
                </a:solidFill>
              </a:rPr>
              <a:t>提升自己的编程技术</a:t>
            </a:r>
            <a:endParaRPr lang="en-US" altLang="zh-CN" sz="2400" dirty="0">
              <a:solidFill>
                <a:schemeClr val="tx1">
                  <a:lumMod val="50000"/>
                  <a:lumOff val="50000"/>
                </a:schemeClr>
              </a:solidFill>
            </a:endParaRPr>
          </a:p>
          <a:p>
            <a:pPr>
              <a:lnSpc>
                <a:spcPct val="150000"/>
              </a:lnSpc>
            </a:pPr>
            <a:r>
              <a:rPr lang="en-US" altLang="zh-CN" sz="2400" dirty="0">
                <a:solidFill>
                  <a:schemeClr val="tx1">
                    <a:lumMod val="50000"/>
                    <a:lumOff val="50000"/>
                  </a:schemeClr>
                </a:solidFill>
              </a:rPr>
              <a:t>We are waiting for you!</a:t>
            </a:r>
            <a:endParaRPr lang="zh-CN" altLang="en-US" sz="2400" dirty="0">
              <a:solidFill>
                <a:schemeClr val="tx1">
                  <a:lumMod val="50000"/>
                  <a:lumOff val="50000"/>
                </a:schemeClr>
              </a:solidFill>
            </a:endParaRPr>
          </a:p>
        </p:txBody>
      </p:sp>
      <p:sp>
        <p:nvSpPr>
          <p:cNvPr id="4" name="标题 1">
            <a:extLst>
              <a:ext uri="{FF2B5EF4-FFF2-40B4-BE49-F238E27FC236}">
                <a16:creationId xmlns="" xmlns:a16="http://schemas.microsoft.com/office/drawing/2014/main" id="{55B7DB46-14A5-4445-A7DC-43BA26D25785}"/>
              </a:ext>
            </a:extLst>
          </p:cNvPr>
          <p:cNvSpPr txBox="1">
            <a:spLocks/>
          </p:cNvSpPr>
          <p:nvPr/>
        </p:nvSpPr>
        <p:spPr>
          <a:xfrm>
            <a:off x="882149" y="373621"/>
            <a:ext cx="3144567"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747474"/>
                </a:solidFill>
                <a:latin typeface="Myriad Pro SemiCond" panose="020B0503030403020204" pitchFamily="34" charset="0"/>
                <a:ea typeface="+mn-ea"/>
                <a:cs typeface="+mn-ea"/>
                <a:sym typeface="+mn-lt"/>
              </a:rPr>
              <a:t>Join us</a:t>
            </a:r>
          </a:p>
        </p:txBody>
      </p:sp>
      <p:pic>
        <p:nvPicPr>
          <p:cNvPr id="5" name="图片 4">
            <a:extLst>
              <a:ext uri="{FF2B5EF4-FFF2-40B4-BE49-F238E27FC236}">
                <a16:creationId xmlns="" xmlns:a16="http://schemas.microsoft.com/office/drawing/2014/main" id="{12D18B12-9AA1-432F-925F-D8B7BEEB008B}"/>
              </a:ext>
            </a:extLst>
          </p:cNvPr>
          <p:cNvPicPr>
            <a:picLocks noChangeAspect="1"/>
          </p:cNvPicPr>
          <p:nvPr/>
        </p:nvPicPr>
        <p:blipFill>
          <a:blip r:embed="rId3"/>
          <a:stretch>
            <a:fillRect/>
          </a:stretch>
        </p:blipFill>
        <p:spPr>
          <a:xfrm>
            <a:off x="8245415" y="165367"/>
            <a:ext cx="3625970" cy="1007141"/>
          </a:xfrm>
          <a:prstGeom prst="rect">
            <a:avLst/>
          </a:prstGeom>
        </p:spPr>
      </p:pic>
    </p:spTree>
    <p:extLst>
      <p:ext uri="{BB962C8B-B14F-4D97-AF65-F5344CB8AC3E}">
        <p14:creationId xmlns:p14="http://schemas.microsoft.com/office/powerpoint/2010/main" val="4075905920"/>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289272" y="4326308"/>
            <a:ext cx="5710774" cy="1099512"/>
          </a:xfrm>
          <a:prstGeom prst="rect">
            <a:avLst/>
          </a:prstGeom>
        </p:spPr>
      </p:pic>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12" name="矩形: 圆角 11"/>
          <p:cNvSpPr/>
          <p:nvPr/>
        </p:nvSpPr>
        <p:spPr>
          <a:xfrm>
            <a:off x="5294600" y="2626190"/>
            <a:ext cx="755560" cy="75556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6144661" y="2626190"/>
            <a:ext cx="755560" cy="755560"/>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p:cNvSpPr/>
          <p:nvPr/>
        </p:nvSpPr>
        <p:spPr>
          <a:xfrm>
            <a:off x="6144659" y="3476250"/>
            <a:ext cx="755560" cy="755560"/>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20"/>
          <p:cNvSpPr/>
          <p:nvPr/>
        </p:nvSpPr>
        <p:spPr>
          <a:xfrm>
            <a:off x="5291780" y="3476249"/>
            <a:ext cx="755560" cy="755560"/>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标题 1"/>
          <p:cNvSpPr txBox="1">
            <a:spLocks/>
          </p:cNvSpPr>
          <p:nvPr/>
        </p:nvSpPr>
        <p:spPr>
          <a:xfrm>
            <a:off x="179882" y="200234"/>
            <a:ext cx="760990" cy="128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1500" dirty="0">
              <a:solidFill>
                <a:srgbClr val="747474"/>
              </a:solidFill>
              <a:latin typeface="Myriad Pro SemiCond" panose="020B0503030403020204" pitchFamily="34" charset="0"/>
              <a:ea typeface="+mn-ea"/>
              <a:cs typeface="+mn-ea"/>
              <a:sym typeface="+mn-lt"/>
            </a:endParaRPr>
          </a:p>
        </p:txBody>
      </p:sp>
    </p:spTree>
    <p:extLst>
      <p:ext uri="{BB962C8B-B14F-4D97-AF65-F5344CB8AC3E}">
        <p14:creationId xmlns:p14="http://schemas.microsoft.com/office/powerpoint/2010/main" val="3937416769"/>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34000" decel="32000" fill="hold" grpId="0" nodeType="clickEffect">
                                  <p:stCondLst>
                                    <p:cond delay="0"/>
                                  </p:stCondLst>
                                  <p:childTnLst>
                                    <p:animMotion origin="layout" path="M -4.375E-6 -2.96296E-6 L -0.28997 -2.96296E-6 " pathEditMode="fixed" rAng="0" ptsTypes="AA">
                                      <p:cBhvr>
                                        <p:cTn id="6" dur="750" fill="hold"/>
                                        <p:tgtEl>
                                          <p:spTgt spid="12"/>
                                        </p:tgtEl>
                                        <p:attrNameLst>
                                          <p:attrName>ppt_x</p:attrName>
                                          <p:attrName>ppt_y</p:attrName>
                                        </p:attrNameLst>
                                      </p:cBhvr>
                                      <p:rCtr x="-14505" y="0"/>
                                    </p:animMotion>
                                  </p:childTnLst>
                                </p:cTn>
                              </p:par>
                              <p:par>
                                <p:cTn id="7" presetID="35" presetClass="path" presetSubtype="0" accel="34000" decel="32000" fill="hold" grpId="0" nodeType="withEffect">
                                  <p:stCondLst>
                                    <p:cond delay="0"/>
                                  </p:stCondLst>
                                  <p:childTnLst>
                                    <p:animMotion origin="layout" path="M -4.375E-6 -2.96296E-6 L -0.28997 -2.96296E-6 " pathEditMode="fixed" rAng="0" ptsTypes="AA">
                                      <p:cBhvr>
                                        <p:cTn id="8" dur="750" fill="hold"/>
                                        <p:tgtEl>
                                          <p:spTgt spid="14"/>
                                        </p:tgtEl>
                                        <p:attrNameLst>
                                          <p:attrName>ppt_x</p:attrName>
                                          <p:attrName>ppt_y</p:attrName>
                                        </p:attrNameLst>
                                      </p:cBhvr>
                                      <p:rCtr x="-14505" y="0"/>
                                    </p:animMotion>
                                  </p:childTnLst>
                                </p:cTn>
                              </p:par>
                              <p:par>
                                <p:cTn id="9" presetID="35" presetClass="path" presetSubtype="0" accel="34000" decel="32000" fill="hold" grpId="0" nodeType="withEffect">
                                  <p:stCondLst>
                                    <p:cond delay="0"/>
                                  </p:stCondLst>
                                  <p:childTnLst>
                                    <p:animMotion origin="layout" path="M -4.375E-6 -2.96296E-6 L -0.28997 -2.96296E-6 " pathEditMode="fixed" rAng="0" ptsTypes="AA">
                                      <p:cBhvr>
                                        <p:cTn id="10" dur="750" fill="hold"/>
                                        <p:tgtEl>
                                          <p:spTgt spid="17"/>
                                        </p:tgtEl>
                                        <p:attrNameLst>
                                          <p:attrName>ppt_x</p:attrName>
                                          <p:attrName>ppt_y</p:attrName>
                                        </p:attrNameLst>
                                      </p:cBhvr>
                                      <p:rCtr x="-14505" y="0"/>
                                    </p:animMotion>
                                  </p:childTnLst>
                                </p:cTn>
                              </p:par>
                              <p:par>
                                <p:cTn id="11" presetID="35" presetClass="path" presetSubtype="0" accel="34000" decel="32000" fill="hold" grpId="0" nodeType="withEffect">
                                  <p:stCondLst>
                                    <p:cond delay="0"/>
                                  </p:stCondLst>
                                  <p:childTnLst>
                                    <p:animMotion origin="layout" path="M -4.375E-6 -2.96296E-6 L -0.28997 -2.96296E-6 " pathEditMode="fixed" rAng="0" ptsTypes="AA">
                                      <p:cBhvr>
                                        <p:cTn id="12" dur="750" fill="hold"/>
                                        <p:tgtEl>
                                          <p:spTgt spid="21"/>
                                        </p:tgtEl>
                                        <p:attrNameLst>
                                          <p:attrName>ppt_x</p:attrName>
                                          <p:attrName>ppt_y</p:attrName>
                                        </p:attrNameLst>
                                      </p:cBhvr>
                                      <p:rCtr x="-14505" y="0"/>
                                    </p:animMotion>
                                  </p:childTnLst>
                                </p:cTn>
                              </p:par>
                              <p:par>
                                <p:cTn id="13" presetID="22" presetClass="entr" presetSubtype="2" fill="hold" nodeType="withEffect">
                                  <p:stCondLst>
                                    <p:cond delay="5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750"/>
                                        <p:tgtEl>
                                          <p:spTgt spid="7"/>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animBg="1"/>
      <p:bldP spid="21"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65BE94D8-3703-4576-B6DA-59EBF67F5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963" y="1635611"/>
            <a:ext cx="3530943" cy="4838700"/>
          </a:xfrm>
          <a:prstGeom prst="rect">
            <a:avLst/>
          </a:prstGeom>
        </p:spPr>
      </p:pic>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backgroundRemoval t="4479" b="97813" l="4063" r="96250">
                        <a14:foregroundMark x1="53750" y1="56563" x2="53750" y2="56563"/>
                        <a14:foregroundMark x1="53438" y1="47188" x2="53438" y2="47188"/>
                        <a14:foregroundMark x1="45625" y1="46875" x2="45625" y2="46875"/>
                        <a14:foregroundMark x1="45625" y1="54063" x2="45625" y2="54063"/>
                        <a14:foregroundMark x1="84375" y1="16458" x2="84375" y2="16458"/>
                        <a14:foregroundMark x1="77500" y1="14271" x2="77500" y2="14271"/>
                        <a14:foregroundMark x1="21875" y1="18021" x2="21875" y2="18021"/>
                        <a14:foregroundMark x1="13750" y1="15833" x2="13750" y2="15833"/>
                        <a14:foregroundMark x1="27500" y1="17083" x2="27500" y2="17083"/>
                        <a14:foregroundMark x1="29375" y1="8958" x2="29375" y2="8958"/>
                        <a14:foregroundMark x1="33125" y1="8333" x2="33125" y2="8333"/>
                        <a14:foregroundMark x1="33750" y1="12708" x2="33750" y2="12708"/>
                        <a14:foregroundMark x1="39375" y1="9896" x2="39375" y2="9896"/>
                        <a14:foregroundMark x1="47188" y1="10833" x2="47188" y2="10833"/>
                        <a14:foregroundMark x1="45313" y1="8958" x2="45313" y2="8958"/>
                        <a14:foregroundMark x1="45313" y1="13021" x2="45313" y2="13021"/>
                        <a14:foregroundMark x1="49688" y1="12708" x2="49688" y2="12708"/>
                        <a14:foregroundMark x1="53750" y1="8021" x2="53750" y2="8021"/>
                        <a14:foregroundMark x1="51875" y1="17708" x2="51875" y2="17708"/>
                        <a14:foregroundMark x1="62187" y1="17396" x2="62187" y2="17396"/>
                        <a14:foregroundMark x1="62813" y1="10833" x2="62813" y2="10833"/>
                        <a14:foregroundMark x1="80938" y1="37083" x2="80938" y2="37083"/>
                        <a14:foregroundMark x1="60625" y1="34583" x2="60625" y2="34583"/>
                        <a14:foregroundMark x1="64063" y1="31146" x2="64063" y2="31146"/>
                        <a14:foregroundMark x1="54375" y1="36146" x2="54375" y2="36146"/>
                        <a14:foregroundMark x1="50000" y1="36771" x2="50000" y2="36771"/>
                        <a14:foregroundMark x1="52188" y1="38021" x2="52188" y2="38021"/>
                        <a14:foregroundMark x1="38750" y1="37708" x2="38750" y2="37708"/>
                        <a14:foregroundMark x1="36250" y1="27396" x2="36250" y2="27396"/>
                        <a14:foregroundMark x1="35938" y1="31458" x2="35938" y2="31458"/>
                        <a14:foregroundMark x1="40625" y1="33958" x2="40625" y2="33958"/>
                        <a14:foregroundMark x1="45625" y1="33333" x2="45625" y2="33333"/>
                        <a14:foregroundMark x1="31563" y1="23333" x2="31563" y2="23333"/>
                        <a14:foregroundMark x1="36250" y1="21771" x2="36250" y2="21771"/>
                        <a14:foregroundMark x1="22188" y1="26458" x2="22188" y2="26458"/>
                        <a14:foregroundMark x1="36250" y1="42708" x2="36250" y2="42708"/>
                        <a14:foregroundMark x1="33750" y1="38646" x2="33750" y2="38646"/>
                        <a14:foregroundMark x1="29063" y1="57500" x2="29063" y2="57500"/>
                        <a14:foregroundMark x1="15625" y1="85938" x2="15625" y2="85938"/>
                        <a14:foregroundMark x1="14063" y1="77500" x2="14063" y2="77500"/>
                        <a14:foregroundMark x1="10000" y1="73125" x2="10000" y2="73125"/>
                        <a14:foregroundMark x1="10313" y1="66875" x2="10313" y2="66875"/>
                        <a14:foregroundMark x1="8438" y1="64375" x2="8438" y2="64375"/>
                        <a14:foregroundMark x1="41250" y1="90938" x2="41250" y2="90938"/>
                        <a14:foregroundMark x1="27187" y1="84688" x2="27187" y2="84688"/>
                        <a14:foregroundMark x1="27187" y1="77188" x2="27187" y2="77188"/>
                        <a14:foregroundMark x1="50000" y1="84063" x2="50000" y2="84063"/>
                        <a14:foregroundMark x1="51250" y1="90000" x2="51250" y2="90000"/>
                        <a14:foregroundMark x1="59688" y1="89063" x2="59688" y2="89063"/>
                        <a14:foregroundMark x1="51875" y1="78750" x2="51875" y2="78750"/>
                        <a14:foregroundMark x1="78125" y1="78438" x2="78125" y2="78438"/>
                        <a14:foregroundMark x1="82813" y1="87500" x2="82813" y2="87500"/>
                        <a14:foregroundMark x1="91875" y1="92188" x2="91875" y2="92188"/>
                        <a14:foregroundMark x1="10000" y1="33750" x2="10000" y2="33750"/>
                        <a14:foregroundMark x1="17604" y1="47083" x2="17604" y2="47083"/>
                        <a14:foregroundMark x1="22500" y1="45417" x2="22500" y2="45417"/>
                        <a14:foregroundMark x1="65521" y1="57917" x2="65521" y2="57917"/>
                        <a14:foregroundMark x1="62708" y1="52292" x2="62708" y2="52292"/>
                        <a14:foregroundMark x1="66771" y1="61979" x2="66771" y2="61979"/>
                        <a14:backgroundMark x1="74688" y1="7083" x2="74688" y2="7083"/>
                        <a14:backgroundMark x1="10000" y1="25521" x2="10000" y2="25521"/>
                        <a14:backgroundMark x1="24375" y1="95625" x2="24375" y2="95625"/>
                        <a14:backgroundMark x1="43125" y1="26875" x2="43125" y2="26875"/>
                        <a14:backgroundMark x1="48125" y1="22708" x2="48125" y2="22708"/>
                        <a14:backgroundMark x1="45625" y1="19792" x2="45625" y2="19792"/>
                        <a14:backgroundMark x1="43125" y1="22292" x2="43125" y2="22292"/>
                        <a14:backgroundMark x1="55625" y1="27292" x2="55625" y2="27292"/>
                        <a14:backgroundMark x1="49792" y1="28958" x2="49792" y2="28958"/>
                        <a14:backgroundMark x1="56875" y1="22708" x2="56875" y2="22708"/>
                        <a14:backgroundMark x1="59375" y1="24792" x2="59375" y2="24792"/>
                        <a14:backgroundMark x1="64375" y1="42604" x2="64375" y2="42604"/>
                      </a14:backgroundRemoval>
                    </a14:imgEffect>
                  </a14:imgLayer>
                </a14:imgProps>
              </a:ext>
            </a:extLst>
          </a:blip>
          <a:stretch>
            <a:fillRect/>
          </a:stretch>
        </p:blipFill>
        <p:spPr>
          <a:xfrm>
            <a:off x="6927076" y="1781385"/>
            <a:ext cx="3495369" cy="3495369"/>
          </a:xfrm>
          <a:prstGeom prst="rect">
            <a:avLst/>
          </a:prstGeom>
        </p:spPr>
      </p:pic>
      <p:sp>
        <p:nvSpPr>
          <p:cNvPr id="8" name="文本框 7">
            <a:extLst>
              <a:ext uri="{FF2B5EF4-FFF2-40B4-BE49-F238E27FC236}">
                <a16:creationId xmlns="" xmlns:a16="http://schemas.microsoft.com/office/drawing/2014/main" id="{5813D31D-A869-4CBD-BD1F-E3E975B0D72B}"/>
              </a:ext>
            </a:extLst>
          </p:cNvPr>
          <p:cNvSpPr txBox="1"/>
          <p:nvPr/>
        </p:nvSpPr>
        <p:spPr>
          <a:xfrm>
            <a:off x="7462088" y="5868376"/>
            <a:ext cx="2425344" cy="369332"/>
          </a:xfrm>
          <a:prstGeom prst="rect">
            <a:avLst/>
          </a:prstGeom>
          <a:noFill/>
        </p:spPr>
        <p:txBody>
          <a:bodyPr wrap="none" rtlCol="0">
            <a:spAutoFit/>
          </a:bodyPr>
          <a:lstStyle/>
          <a:p>
            <a:r>
              <a:rPr lang="zh-CN" altLang="en-US" dirty="0">
                <a:solidFill>
                  <a:schemeClr val="tx1">
                    <a:lumMod val="65000"/>
                    <a:lumOff val="35000"/>
                  </a:schemeClr>
                </a:solidFill>
              </a:rPr>
              <a:t>关注</a:t>
            </a:r>
            <a:r>
              <a:rPr lang="en-US" altLang="zh-CN" dirty="0">
                <a:solidFill>
                  <a:schemeClr val="tx1">
                    <a:lumMod val="65000"/>
                    <a:lumOff val="35000"/>
                  </a:schemeClr>
                </a:solidFill>
              </a:rPr>
              <a:t>TJMSC</a:t>
            </a:r>
            <a:r>
              <a:rPr lang="zh-CN" altLang="en-US" dirty="0">
                <a:solidFill>
                  <a:schemeClr val="tx1">
                    <a:lumMod val="65000"/>
                    <a:lumOff val="35000"/>
                  </a:schemeClr>
                </a:solidFill>
              </a:rPr>
              <a:t>微信公众号</a:t>
            </a:r>
          </a:p>
        </p:txBody>
      </p:sp>
      <p:pic>
        <p:nvPicPr>
          <p:cNvPr id="6" name="图片 5">
            <a:extLst>
              <a:ext uri="{FF2B5EF4-FFF2-40B4-BE49-F238E27FC236}">
                <a16:creationId xmlns="" xmlns:a16="http://schemas.microsoft.com/office/drawing/2014/main" id="{5420978B-0BE2-47D3-A3E2-86161BF08209}"/>
              </a:ext>
            </a:extLst>
          </p:cNvPr>
          <p:cNvPicPr>
            <a:picLocks noChangeAspect="1"/>
          </p:cNvPicPr>
          <p:nvPr/>
        </p:nvPicPr>
        <p:blipFill>
          <a:blip r:embed="rId6"/>
          <a:stretch>
            <a:fillRect/>
          </a:stretch>
        </p:blipFill>
        <p:spPr>
          <a:xfrm>
            <a:off x="8245415" y="165367"/>
            <a:ext cx="3625970" cy="1007141"/>
          </a:xfrm>
          <a:prstGeom prst="rect">
            <a:avLst/>
          </a:prstGeom>
        </p:spPr>
      </p:pic>
    </p:spTree>
    <p:extLst>
      <p:ext uri="{BB962C8B-B14F-4D97-AF65-F5344CB8AC3E}">
        <p14:creationId xmlns:p14="http://schemas.microsoft.com/office/powerpoint/2010/main" val="22062145"/>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1242646" y="-4304030"/>
            <a:ext cx="14996746" cy="1499674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idx="4294967295"/>
          </p:nvPr>
        </p:nvSpPr>
        <p:spPr>
          <a:xfrm>
            <a:off x="989392" y="367645"/>
            <a:ext cx="4472376" cy="804863"/>
          </a:xfrm>
        </p:spPr>
        <p:txBody>
          <a:bodyPr>
            <a:normAutofit/>
          </a:bodyPr>
          <a:lstStyle/>
          <a:p>
            <a:r>
              <a:rPr lang="en-US" altLang="zh-CN" dirty="0">
                <a:solidFill>
                  <a:srgbClr val="F25022"/>
                </a:solidFill>
                <a:latin typeface="Myriad Pro SemiCond" panose="020B0503030403020204" pitchFamily="34" charset="0"/>
                <a:ea typeface="+mn-ea"/>
                <a:cs typeface="+mn-ea"/>
                <a:sym typeface="+mn-lt"/>
              </a:rPr>
              <a:t>ABOUT US</a:t>
            </a:r>
            <a:endParaRPr lang="zh-CN" altLang="en-US" dirty="0">
              <a:solidFill>
                <a:srgbClr val="F25022"/>
              </a:solidFill>
              <a:latin typeface="Myriad Pro SemiCond" panose="020B0503030403020204" pitchFamily="34" charset="0"/>
              <a:ea typeface="+mn-ea"/>
              <a:cs typeface="+mn-ea"/>
              <a:sym typeface="+mn-lt"/>
            </a:endParaRPr>
          </a:p>
        </p:txBody>
      </p:sp>
      <p:sp>
        <p:nvSpPr>
          <p:cNvPr id="11" name="矩形 10"/>
          <p:cNvSpPr/>
          <p:nvPr/>
        </p:nvSpPr>
        <p:spPr>
          <a:xfrm>
            <a:off x="2447257" y="2317918"/>
            <a:ext cx="9129392" cy="3323987"/>
          </a:xfrm>
          <a:prstGeom prst="rect">
            <a:avLst/>
          </a:prstGeom>
        </p:spPr>
        <p:txBody>
          <a:bodyPr wrap="square">
            <a:spAutoFit/>
          </a:bodyPr>
          <a:lstStyle/>
          <a:p>
            <a:pPr marL="457200" indent="-457200">
              <a:lnSpc>
                <a:spcPct val="200000"/>
              </a:lnSpc>
              <a:buClr>
                <a:schemeClr val="accent2"/>
              </a:buClr>
              <a:buFont typeface="Wingdings" panose="05000000000000000000" pitchFamily="2" charset="2"/>
              <a:buChar char="u"/>
            </a:pPr>
            <a:r>
              <a:rPr lang="zh-CN" altLang="en-US" sz="2800" dirty="0">
                <a:latin typeface="等线" panose="02010600030101010101" pitchFamily="2" charset="-122"/>
                <a:ea typeface="等线" panose="02010600030101010101" pitchFamily="2" charset="-122"/>
                <a:cs typeface="+mn-ea"/>
                <a:sym typeface="+mn-lt"/>
              </a:rPr>
              <a:t>微软亚洲研究院与高校合作培养人才的一种探索。</a:t>
            </a:r>
            <a:endParaRPr lang="en-US" altLang="zh-CN" sz="2800" dirty="0">
              <a:latin typeface="等线" panose="02010600030101010101" pitchFamily="2" charset="-122"/>
              <a:ea typeface="等线" panose="02010600030101010101" pitchFamily="2" charset="-122"/>
              <a:cs typeface="+mn-ea"/>
              <a:sym typeface="+mn-lt"/>
            </a:endParaRPr>
          </a:p>
          <a:p>
            <a:pPr marL="457200" indent="-457200">
              <a:lnSpc>
                <a:spcPct val="200000"/>
              </a:lnSpc>
              <a:buClr>
                <a:schemeClr val="accent3"/>
              </a:buClr>
              <a:buFont typeface="Wingdings" panose="05000000000000000000" pitchFamily="2" charset="2"/>
              <a:buChar char="u"/>
            </a:pPr>
            <a:r>
              <a:rPr lang="zh-CN" altLang="en-US" sz="2800" dirty="0">
                <a:latin typeface="等线" panose="02010600030101010101" pitchFamily="2" charset="-122"/>
                <a:ea typeface="等线" panose="02010600030101010101" pitchFamily="2" charset="-122"/>
                <a:cs typeface="+mn-ea"/>
                <a:sym typeface="+mn-lt"/>
              </a:rPr>
              <a:t>通过学术讲座等活动，活跃学术气氛，丰富校园活动。</a:t>
            </a:r>
            <a:endParaRPr lang="en-US" altLang="zh-CN" sz="2800" dirty="0">
              <a:latin typeface="等线" panose="02010600030101010101" pitchFamily="2" charset="-122"/>
              <a:ea typeface="等线" panose="02010600030101010101" pitchFamily="2" charset="-122"/>
              <a:cs typeface="+mn-ea"/>
              <a:sym typeface="+mn-lt"/>
            </a:endParaRPr>
          </a:p>
          <a:p>
            <a:pPr marL="457200" indent="-457200">
              <a:lnSpc>
                <a:spcPct val="200000"/>
              </a:lnSpc>
              <a:buClr>
                <a:schemeClr val="accent4"/>
              </a:buClr>
              <a:buFont typeface="Wingdings" panose="05000000000000000000" pitchFamily="2" charset="2"/>
              <a:buChar char="u"/>
            </a:pPr>
            <a:r>
              <a:rPr lang="zh-CN" altLang="en-US" sz="2800" dirty="0">
                <a:latin typeface="等线" panose="02010600030101010101" pitchFamily="2" charset="-122"/>
                <a:ea typeface="等线" panose="02010600030101010101" pitchFamily="2" charset="-122"/>
                <a:cs typeface="+mn-ea"/>
                <a:sym typeface="+mn-lt"/>
              </a:rPr>
              <a:t>培养创新头脑、实践能力和组织能力。</a:t>
            </a:r>
            <a:endParaRPr lang="en-US" altLang="zh-CN" sz="2800" dirty="0">
              <a:latin typeface="等线" panose="02010600030101010101" pitchFamily="2" charset="-122"/>
              <a:ea typeface="等线" panose="02010600030101010101" pitchFamily="2" charset="-122"/>
              <a:cs typeface="+mn-ea"/>
              <a:sym typeface="+mn-lt"/>
            </a:endParaRPr>
          </a:p>
          <a:p>
            <a:pPr>
              <a:lnSpc>
                <a:spcPct val="150000"/>
              </a:lnSpc>
            </a:pPr>
            <a:endParaRPr lang="zh-CN" altLang="en-US" sz="2800" dirty="0">
              <a:latin typeface="微软雅黑" panose="020B0503020204020204" pitchFamily="34" charset="-122"/>
              <a:ea typeface="微软雅黑" panose="020B0503020204020204" pitchFamily="34" charset="-122"/>
              <a:cs typeface="+mn-ea"/>
              <a:sym typeface="+mn-lt"/>
            </a:endParaRPr>
          </a:p>
        </p:txBody>
      </p:sp>
      <p:sp>
        <p:nvSpPr>
          <p:cNvPr id="13" name="菱形 12"/>
          <p:cNvSpPr/>
          <p:nvPr/>
        </p:nvSpPr>
        <p:spPr>
          <a:xfrm rot="2700000">
            <a:off x="5900731" y="2745247"/>
            <a:ext cx="326216" cy="326216"/>
          </a:xfrm>
          <a:prstGeom prst="diamond">
            <a:avLst/>
          </a:prstGeom>
          <a:solidFill>
            <a:schemeClr val="bg1">
              <a:lumMod val="10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rot="2700000">
            <a:off x="6157042" y="2742729"/>
            <a:ext cx="326216" cy="326216"/>
          </a:xfrm>
          <a:prstGeom prst="diamond">
            <a:avLst/>
          </a:prstGeom>
          <a:solidFill>
            <a:schemeClr val="bg1">
              <a:lumMod val="10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rot="2700000">
            <a:off x="5904717" y="2995055"/>
            <a:ext cx="326216" cy="326216"/>
          </a:xfrm>
          <a:prstGeom prst="diamond">
            <a:avLst/>
          </a:prstGeom>
          <a:solidFill>
            <a:schemeClr val="bg1">
              <a:lumMod val="100000"/>
              <a:alpha val="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6" name="菱形 15"/>
          <p:cNvSpPr/>
          <p:nvPr/>
        </p:nvSpPr>
        <p:spPr>
          <a:xfrm rot="2700000">
            <a:off x="6157777" y="2995789"/>
            <a:ext cx="326216" cy="326216"/>
          </a:xfrm>
          <a:prstGeom prst="diamond">
            <a:avLst/>
          </a:prstGeom>
          <a:solidFill>
            <a:schemeClr val="bg1">
              <a:lumMod val="100000"/>
              <a:alpha val="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D86F9551-3E1F-4F27-B173-E4E17B02CAD7}"/>
              </a:ext>
            </a:extLst>
          </p:cNvPr>
          <p:cNvPicPr>
            <a:picLocks noChangeAspect="1"/>
          </p:cNvPicPr>
          <p:nvPr/>
        </p:nvPicPr>
        <p:blipFill>
          <a:blip r:embed="rId3"/>
          <a:stretch>
            <a:fillRect/>
          </a:stretch>
        </p:blipFill>
        <p:spPr>
          <a:xfrm>
            <a:off x="8248582" y="165367"/>
            <a:ext cx="3625970" cy="1007141"/>
          </a:xfrm>
          <a:prstGeom prst="rect">
            <a:avLst/>
          </a:prstGeom>
        </p:spPr>
      </p:pic>
    </p:spTree>
    <p:extLst>
      <p:ext uri="{BB962C8B-B14F-4D97-AF65-F5344CB8AC3E}">
        <p14:creationId xmlns:p14="http://schemas.microsoft.com/office/powerpoint/2010/main" val="1288422702"/>
      </p:ext>
    </p:extLst>
  </p:cSld>
  <p:clrMapOvr>
    <a:masterClrMapping/>
  </p:clrMapOvr>
  <mc:AlternateContent xmlns:mc="http://schemas.openxmlformats.org/markup-compatibility/2006">
    <mc:Choice xmlns=""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圆角 8"/>
          <p:cNvSpPr/>
          <p:nvPr/>
        </p:nvSpPr>
        <p:spPr>
          <a:xfrm>
            <a:off x="-1242646" y="-4304030"/>
            <a:ext cx="14996746" cy="1499674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idx="4294967295"/>
          </p:nvPr>
        </p:nvSpPr>
        <p:spPr>
          <a:xfrm>
            <a:off x="969118" y="367645"/>
            <a:ext cx="4214813" cy="804863"/>
          </a:xfrm>
        </p:spPr>
        <p:txBody>
          <a:bodyPr>
            <a:normAutofit/>
          </a:bodyPr>
          <a:lstStyle/>
          <a:p>
            <a:r>
              <a:rPr lang="en-US" altLang="zh-CN" dirty="0">
                <a:solidFill>
                  <a:srgbClr val="F25022"/>
                </a:solidFill>
                <a:latin typeface="Myriad Pro SemiCond" panose="020B0503030403020204" pitchFamily="34" charset="0"/>
                <a:ea typeface="+mn-ea"/>
                <a:cs typeface="+mn-ea"/>
                <a:sym typeface="+mn-lt"/>
              </a:rPr>
              <a:t>OBJECTIVE</a:t>
            </a:r>
            <a:endParaRPr lang="zh-CN" altLang="en-US" dirty="0">
              <a:solidFill>
                <a:srgbClr val="F25022"/>
              </a:solidFill>
              <a:latin typeface="Myriad Pro SemiCond" panose="020B0503030403020204" pitchFamily="34" charset="0"/>
              <a:ea typeface="+mn-ea"/>
              <a:cs typeface="+mn-ea"/>
              <a:sym typeface="+mn-lt"/>
            </a:endParaRPr>
          </a:p>
        </p:txBody>
      </p:sp>
      <p:sp>
        <p:nvSpPr>
          <p:cNvPr id="10" name="标题 1"/>
          <p:cNvSpPr txBox="1">
            <a:spLocks/>
          </p:cNvSpPr>
          <p:nvPr/>
        </p:nvSpPr>
        <p:spPr>
          <a:xfrm>
            <a:off x="179882" y="200234"/>
            <a:ext cx="760990" cy="128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1500" dirty="0">
              <a:solidFill>
                <a:srgbClr val="747474"/>
              </a:solidFill>
              <a:latin typeface="Myriad Pro SemiCond" panose="020B0503030403020204" pitchFamily="34" charset="0"/>
              <a:ea typeface="+mn-ea"/>
              <a:cs typeface="+mn-ea"/>
              <a:sym typeface="+mn-lt"/>
            </a:endParaRPr>
          </a:p>
        </p:txBody>
      </p:sp>
      <p:sp>
        <p:nvSpPr>
          <p:cNvPr id="4" name="文本框 3"/>
          <p:cNvSpPr txBox="1"/>
          <p:nvPr/>
        </p:nvSpPr>
        <p:spPr>
          <a:xfrm>
            <a:off x="3048744" y="3315959"/>
            <a:ext cx="615553" cy="2493205"/>
          </a:xfrm>
          <a:prstGeom prst="rect">
            <a:avLst/>
          </a:prstGeom>
          <a:noFill/>
        </p:spPr>
        <p:txBody>
          <a:bodyPr vert="eaVert" wrap="square" rtlCol="0">
            <a:spAutoFit/>
          </a:bodyPr>
          <a:lstStyle/>
          <a:p>
            <a:r>
              <a:rPr lang="zh-CN" altLang="en-US" sz="2800" dirty="0">
                <a:latin typeface="等线" panose="02010600030101010101" pitchFamily="2" charset="-122"/>
                <a:ea typeface="等线" panose="02010600030101010101" pitchFamily="2" charset="-122"/>
              </a:rPr>
              <a:t>学习先进技术</a:t>
            </a:r>
          </a:p>
        </p:txBody>
      </p:sp>
      <p:sp>
        <p:nvSpPr>
          <p:cNvPr id="6" name="矩形 5"/>
          <p:cNvSpPr/>
          <p:nvPr/>
        </p:nvSpPr>
        <p:spPr>
          <a:xfrm>
            <a:off x="4792600" y="3315959"/>
            <a:ext cx="615553" cy="2493205"/>
          </a:xfrm>
          <a:prstGeom prst="rect">
            <a:avLst/>
          </a:prstGeom>
        </p:spPr>
        <p:txBody>
          <a:bodyPr vert="eaVert" wrap="square">
            <a:spAutoFit/>
          </a:bodyPr>
          <a:lstStyle/>
          <a:p>
            <a:pPr lvl="0"/>
            <a:r>
              <a:rPr lang="zh-CN" altLang="en-US" sz="2800" dirty="0">
                <a:solidFill>
                  <a:srgbClr val="000000"/>
                </a:solidFill>
                <a:latin typeface="等线" panose="02010600030101010101" pitchFamily="2" charset="-122"/>
                <a:ea typeface="等线" panose="02010600030101010101" pitchFamily="2" charset="-122"/>
              </a:rPr>
              <a:t>开拓创新思维</a:t>
            </a:r>
          </a:p>
        </p:txBody>
      </p:sp>
      <p:sp>
        <p:nvSpPr>
          <p:cNvPr id="8" name="矩形 7"/>
          <p:cNvSpPr/>
          <p:nvPr/>
        </p:nvSpPr>
        <p:spPr>
          <a:xfrm>
            <a:off x="6536456" y="3315959"/>
            <a:ext cx="615553" cy="2493205"/>
          </a:xfrm>
          <a:prstGeom prst="rect">
            <a:avLst/>
          </a:prstGeom>
        </p:spPr>
        <p:txBody>
          <a:bodyPr vert="eaVert" wrap="square">
            <a:spAutoFit/>
          </a:bodyPr>
          <a:lstStyle/>
          <a:p>
            <a:pPr lvl="0"/>
            <a:r>
              <a:rPr lang="zh-CN" altLang="en-US" sz="2800" dirty="0">
                <a:solidFill>
                  <a:srgbClr val="000000"/>
                </a:solidFill>
                <a:latin typeface="等线" panose="02010600030101010101" pitchFamily="2" charset="-122"/>
                <a:ea typeface="等线" panose="02010600030101010101" pitchFamily="2" charset="-122"/>
              </a:rPr>
              <a:t>体验多元文化</a:t>
            </a:r>
          </a:p>
        </p:txBody>
      </p:sp>
      <p:sp>
        <p:nvSpPr>
          <p:cNvPr id="13" name="矩形 12"/>
          <p:cNvSpPr/>
          <p:nvPr/>
        </p:nvSpPr>
        <p:spPr>
          <a:xfrm>
            <a:off x="8280311" y="3315959"/>
            <a:ext cx="615553" cy="2493205"/>
          </a:xfrm>
          <a:prstGeom prst="rect">
            <a:avLst/>
          </a:prstGeom>
        </p:spPr>
        <p:txBody>
          <a:bodyPr vert="eaVert" wrap="square">
            <a:spAutoFit/>
          </a:bodyPr>
          <a:lstStyle/>
          <a:p>
            <a:pPr lvl="0"/>
            <a:r>
              <a:rPr lang="zh-CN" altLang="en-US" sz="2800" dirty="0">
                <a:solidFill>
                  <a:srgbClr val="000000"/>
                </a:solidFill>
                <a:latin typeface="等线" panose="02010600030101010101" pitchFamily="2" charset="-122"/>
                <a:ea typeface="等线" panose="02010600030101010101" pitchFamily="2" charset="-122"/>
              </a:rPr>
              <a:t>成就一流人才</a:t>
            </a:r>
          </a:p>
        </p:txBody>
      </p:sp>
      <p:sp>
        <p:nvSpPr>
          <p:cNvPr id="14" name="菱形 13"/>
          <p:cNvSpPr/>
          <p:nvPr/>
        </p:nvSpPr>
        <p:spPr>
          <a:xfrm>
            <a:off x="3140524" y="2458386"/>
            <a:ext cx="314794" cy="31479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a:off x="4938458" y="2458386"/>
            <a:ext cx="314794" cy="314794"/>
          </a:xfrm>
          <a:prstGeom prst="diamond">
            <a:avLst/>
          </a:prstGeom>
          <a:solidFill>
            <a:srgbClr val="FFB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6686835" y="2458386"/>
            <a:ext cx="314794" cy="314794"/>
          </a:xfrm>
          <a:prstGeom prst="diamond">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7" name="菱形 16"/>
          <p:cNvSpPr/>
          <p:nvPr/>
        </p:nvSpPr>
        <p:spPr>
          <a:xfrm>
            <a:off x="8430690" y="2458386"/>
            <a:ext cx="314794" cy="314794"/>
          </a:xfrm>
          <a:prstGeom prst="diamond">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 xmlns:a16="http://schemas.microsoft.com/office/drawing/2014/main" id="{A8F1ABAD-5B5E-4941-8DD0-D4FDD25922B4}"/>
              </a:ext>
            </a:extLst>
          </p:cNvPr>
          <p:cNvPicPr>
            <a:picLocks noChangeAspect="1"/>
          </p:cNvPicPr>
          <p:nvPr/>
        </p:nvPicPr>
        <p:blipFill>
          <a:blip r:embed="rId3"/>
          <a:stretch>
            <a:fillRect/>
          </a:stretch>
        </p:blipFill>
        <p:spPr>
          <a:xfrm>
            <a:off x="8248582" y="165367"/>
            <a:ext cx="3625970" cy="1007141"/>
          </a:xfrm>
          <a:prstGeom prst="rect">
            <a:avLst/>
          </a:prstGeom>
        </p:spPr>
      </p:pic>
    </p:spTree>
    <p:extLst>
      <p:ext uri="{BB962C8B-B14F-4D97-AF65-F5344CB8AC3E}">
        <p14:creationId xmlns:p14="http://schemas.microsoft.com/office/powerpoint/2010/main" val="2778659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940872" y="200234"/>
            <a:ext cx="4215744"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solidFill>
                <a:srgbClr val="747474"/>
              </a:solidFill>
              <a:latin typeface="Myriad Pro SemiCond" panose="020B0503030403020204" pitchFamily="34" charset="0"/>
              <a:ea typeface="+mn-ea"/>
              <a:cs typeface="+mn-ea"/>
              <a:sym typeface="+mn-lt"/>
            </a:endParaRPr>
          </a:p>
        </p:txBody>
      </p:sp>
      <p:sp>
        <p:nvSpPr>
          <p:cNvPr id="9" name="菱形 8"/>
          <p:cNvSpPr/>
          <p:nvPr/>
        </p:nvSpPr>
        <p:spPr>
          <a:xfrm>
            <a:off x="1073481" y="2372121"/>
            <a:ext cx="314794" cy="31479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0639425" y="2290220"/>
            <a:ext cx="314794" cy="314794"/>
          </a:xfrm>
          <a:prstGeom prst="diamond">
            <a:avLst/>
          </a:prstGeom>
          <a:no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3" name="矩形: 圆角 12"/>
          <p:cNvSpPr/>
          <p:nvPr/>
        </p:nvSpPr>
        <p:spPr>
          <a:xfrm>
            <a:off x="-1242646" y="-4304030"/>
            <a:ext cx="14996746" cy="1499674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 xmlns:a16="http://schemas.microsoft.com/office/drawing/2014/main" id="{E7894B02-D1E5-4EEA-B776-99F487638AF3}"/>
              </a:ext>
            </a:extLst>
          </p:cNvPr>
          <p:cNvPicPr>
            <a:picLocks noChangeAspect="1"/>
          </p:cNvPicPr>
          <p:nvPr/>
        </p:nvPicPr>
        <p:blipFill>
          <a:blip r:embed="rId3"/>
          <a:stretch>
            <a:fillRect/>
          </a:stretch>
        </p:blipFill>
        <p:spPr>
          <a:xfrm>
            <a:off x="8248582" y="165367"/>
            <a:ext cx="3625970" cy="1007141"/>
          </a:xfrm>
          <a:prstGeom prst="rect">
            <a:avLst/>
          </a:prstGeom>
        </p:spPr>
      </p:pic>
      <p:sp>
        <p:nvSpPr>
          <p:cNvPr id="15" name="标题 1">
            <a:extLst>
              <a:ext uri="{FF2B5EF4-FFF2-40B4-BE49-F238E27FC236}">
                <a16:creationId xmlns="" xmlns:a16="http://schemas.microsoft.com/office/drawing/2014/main" id="{AA6E37A9-F876-493A-B1B9-33B237477EA3}"/>
              </a:ext>
            </a:extLst>
          </p:cNvPr>
          <p:cNvSpPr txBox="1">
            <a:spLocks/>
          </p:cNvSpPr>
          <p:nvPr/>
        </p:nvSpPr>
        <p:spPr>
          <a:xfrm>
            <a:off x="816468" y="209967"/>
            <a:ext cx="4214813" cy="8048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F25022"/>
                </a:solidFill>
                <a:latin typeface="Myriad Pro SemiCond" panose="020B0503030403020204" pitchFamily="34" charset="0"/>
                <a:ea typeface="+mn-ea"/>
                <a:cs typeface="+mn-ea"/>
                <a:sym typeface="+mn-lt"/>
              </a:rPr>
              <a:t>ORGANIZATION </a:t>
            </a:r>
            <a:endParaRPr lang="zh-CN" altLang="en-US" dirty="0">
              <a:solidFill>
                <a:srgbClr val="F25022"/>
              </a:solidFill>
              <a:latin typeface="Myriad Pro SemiCond" panose="020B0503030403020204" pitchFamily="34" charset="0"/>
              <a:ea typeface="+mn-ea"/>
              <a:cs typeface="+mn-ea"/>
              <a:sym typeface="+mn-lt"/>
            </a:endParaRPr>
          </a:p>
        </p:txBody>
      </p:sp>
      <p:sp>
        <p:nvSpPr>
          <p:cNvPr id="47" name="矩形: 圆角 46">
            <a:extLst>
              <a:ext uri="{FF2B5EF4-FFF2-40B4-BE49-F238E27FC236}">
                <a16:creationId xmlns="" xmlns:a16="http://schemas.microsoft.com/office/drawing/2014/main" id="{D999C537-DA67-43C3-A747-670702A9CD78}"/>
              </a:ext>
            </a:extLst>
          </p:cNvPr>
          <p:cNvSpPr/>
          <p:nvPr/>
        </p:nvSpPr>
        <p:spPr>
          <a:xfrm>
            <a:off x="940872" y="4929026"/>
            <a:ext cx="10210604" cy="1357292"/>
          </a:xfrm>
          <a:prstGeom prst="roundRect">
            <a:avLst>
              <a:gd name="adj" fmla="val 0"/>
            </a:avLst>
          </a:prstGeom>
          <a:solidFill>
            <a:srgbClr val="01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运营部</a:t>
            </a:r>
            <a:endParaRPr lang="en-US" altLang="zh-CN" sz="2800" dirty="0"/>
          </a:p>
        </p:txBody>
      </p:sp>
      <p:sp>
        <p:nvSpPr>
          <p:cNvPr id="48" name="矩形: 圆角 47">
            <a:extLst>
              <a:ext uri="{FF2B5EF4-FFF2-40B4-BE49-F238E27FC236}">
                <a16:creationId xmlns="" xmlns:a16="http://schemas.microsoft.com/office/drawing/2014/main" id="{8A4D45AC-3C47-4379-9C73-31590D327852}"/>
              </a:ext>
            </a:extLst>
          </p:cNvPr>
          <p:cNvSpPr/>
          <p:nvPr/>
        </p:nvSpPr>
        <p:spPr>
          <a:xfrm>
            <a:off x="940872" y="3050767"/>
            <a:ext cx="10210604" cy="1357292"/>
          </a:xfrm>
          <a:prstGeom prst="roundRect">
            <a:avLst>
              <a:gd name="adj" fmla="val 0"/>
            </a:avLst>
          </a:prstGeom>
          <a:solidFill>
            <a:srgbClr val="FFB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dirty="0"/>
          </a:p>
          <a:p>
            <a:pPr algn="ctr"/>
            <a:r>
              <a:rPr lang="zh-CN" altLang="en-US" sz="2800" dirty="0" smtClean="0"/>
              <a:t>市场部</a:t>
            </a:r>
            <a:endParaRPr lang="zh-CN" altLang="en-US" sz="1400" dirty="0"/>
          </a:p>
          <a:p>
            <a:pPr algn="ctr"/>
            <a:endParaRPr lang="zh-CN" altLang="en-US" sz="2800" dirty="0"/>
          </a:p>
        </p:txBody>
      </p:sp>
      <p:sp>
        <p:nvSpPr>
          <p:cNvPr id="49" name="矩形: 圆角 48">
            <a:extLst>
              <a:ext uri="{FF2B5EF4-FFF2-40B4-BE49-F238E27FC236}">
                <a16:creationId xmlns="" xmlns:a16="http://schemas.microsoft.com/office/drawing/2014/main" id="{AEC72C7E-EED6-46CE-89AF-3507C99AD441}"/>
              </a:ext>
            </a:extLst>
          </p:cNvPr>
          <p:cNvSpPr/>
          <p:nvPr/>
        </p:nvSpPr>
        <p:spPr>
          <a:xfrm>
            <a:off x="940872" y="1172508"/>
            <a:ext cx="10210604" cy="1357292"/>
          </a:xfrm>
          <a:prstGeom prst="roundRect">
            <a:avLst>
              <a:gd name="adj" fmla="val 0"/>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技术部</a:t>
            </a:r>
            <a:endParaRPr lang="en-US" altLang="zh-CN" sz="2800" dirty="0"/>
          </a:p>
        </p:txBody>
      </p:sp>
    </p:spTree>
    <p:extLst>
      <p:ext uri="{BB962C8B-B14F-4D97-AF65-F5344CB8AC3E}">
        <p14:creationId xmlns:p14="http://schemas.microsoft.com/office/powerpoint/2010/main" val="863226796"/>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814408"/>
            <a:ext cx="2460710" cy="2460709"/>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3476814" y="3582881"/>
            <a:ext cx="2460710" cy="2460709"/>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chemeClr val="bg1"/>
                </a:solidFill>
                <a:latin typeface="Myriad Pro SemiCond" panose="020B0503030403020204" pitchFamily="34" charset="0"/>
                <a:ea typeface="等线" panose="02010600030101010101" pitchFamily="2" charset="-122"/>
              </a:rPr>
              <a:t>Event</a:t>
            </a:r>
          </a:p>
          <a:p>
            <a:pPr algn="r"/>
            <a:r>
              <a:rPr lang="zh-CN" altLang="en-US" sz="2400" dirty="0">
                <a:solidFill>
                  <a:schemeClr val="bg1"/>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FFFFFF"/>
                </a:solidFill>
                <a:latin typeface="等线" panose="02010600030101010101" pitchFamily="2" charset="-122"/>
                <a:ea typeface="等线" panose="02010600030101010101" pitchFamily="2" charset="-122"/>
              </a:rPr>
              <a:t>部门介绍</a:t>
            </a:r>
            <a:r>
              <a:rPr lang="en-US" altLang="zh-CN" sz="4800" dirty="0">
                <a:solidFill>
                  <a:srgbClr val="FFFFFF"/>
                </a:solidFill>
                <a:latin typeface="Myriad Pro SemiCond" panose="020B0503030403020204" pitchFamily="34" charset="0"/>
                <a:ea typeface="等线" panose="02010600030101010101" pitchFamily="2" charset="-122"/>
              </a:rPr>
              <a:t>Sector</a:t>
            </a:r>
            <a:endParaRPr lang="zh-CN" altLang="en-US" sz="4800" dirty="0">
              <a:solidFill>
                <a:srgbClr val="FFFFF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193835416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187798" y="2516207"/>
            <a:ext cx="758910" cy="7589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254476" y="2516207"/>
            <a:ext cx="758910" cy="758910"/>
          </a:xfrm>
          <a:prstGeom prst="roundRect">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p:cNvSpPr/>
          <p:nvPr/>
        </p:nvSpPr>
        <p:spPr>
          <a:xfrm>
            <a:off x="6254471" y="3582884"/>
            <a:ext cx="2460710" cy="2460709"/>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圆角 15"/>
          <p:cNvSpPr/>
          <p:nvPr/>
        </p:nvSpPr>
        <p:spPr>
          <a:xfrm>
            <a:off x="3476814" y="3582881"/>
            <a:ext cx="2460710" cy="2460709"/>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hidden="1"/>
          <p:cNvPicPr>
            <a:picLocks noChangeAspect="1"/>
          </p:cNvPicPr>
          <p:nvPr>
            <p:custDataLst>
              <p:tags r:id="rId1"/>
            </p:custDataLst>
          </p:nvPr>
        </p:nvPicPr>
        <p:blipFill>
          <a:blip r:embed="rId3"/>
          <a:stretch>
            <a:fillRect/>
          </a:stretch>
        </p:blipFill>
        <p:spPr>
          <a:xfrm>
            <a:off x="4534422" y="2806174"/>
            <a:ext cx="5710774" cy="1099512"/>
          </a:xfrm>
          <a:prstGeom prst="rect">
            <a:avLst/>
          </a:prstGeom>
        </p:spPr>
      </p:pic>
      <p:sp>
        <p:nvSpPr>
          <p:cNvPr id="4" name="文本框 3"/>
          <p:cNvSpPr txBox="1"/>
          <p:nvPr/>
        </p:nvSpPr>
        <p:spPr>
          <a:xfrm>
            <a:off x="3476814" y="814407"/>
            <a:ext cx="2460710" cy="1200329"/>
          </a:xfrm>
          <a:prstGeom prst="rect">
            <a:avLst/>
          </a:prstGeom>
          <a:noFill/>
        </p:spPr>
        <p:txBody>
          <a:bodyPr wrap="square" rtlCol="0">
            <a:spAutoFit/>
          </a:bodyPr>
          <a:lstStyle/>
          <a:p>
            <a:r>
              <a:rPr lang="en-US" altLang="zh-CN" sz="4800" dirty="0">
                <a:solidFill>
                  <a:srgbClr val="F25022"/>
                </a:solidFill>
                <a:latin typeface="Myriad Pro SemiCond" panose="020B0503030403020204" pitchFamily="34" charset="0"/>
                <a:ea typeface="等线" panose="02010600030101010101" pitchFamily="2" charset="-122"/>
              </a:rPr>
              <a:t>Profile</a:t>
            </a:r>
          </a:p>
          <a:p>
            <a:r>
              <a:rPr lang="zh-CN" altLang="en-US" sz="2400" dirty="0">
                <a:solidFill>
                  <a:srgbClr val="F25022"/>
                </a:solidFill>
                <a:latin typeface="等线" panose="02010600030101010101" pitchFamily="2" charset="-122"/>
                <a:ea typeface="等线" panose="02010600030101010101" pitchFamily="2" charset="-122"/>
              </a:rPr>
              <a:t>部门简介</a:t>
            </a:r>
          </a:p>
        </p:txBody>
      </p:sp>
      <p:sp>
        <p:nvSpPr>
          <p:cNvPr id="11" name="文本框 10"/>
          <p:cNvSpPr txBox="1"/>
          <p:nvPr/>
        </p:nvSpPr>
        <p:spPr>
          <a:xfrm>
            <a:off x="7013381" y="814407"/>
            <a:ext cx="1701800" cy="1200329"/>
          </a:xfrm>
          <a:prstGeom prst="rect">
            <a:avLst/>
          </a:prstGeom>
          <a:noFill/>
        </p:spPr>
        <p:txBody>
          <a:bodyPr wrap="square" rtlCol="0">
            <a:spAutoFit/>
          </a:bodyPr>
          <a:lstStyle/>
          <a:p>
            <a:pPr algn="r"/>
            <a:r>
              <a:rPr lang="en-US" altLang="zh-CN" sz="4800" dirty="0">
                <a:solidFill>
                  <a:srgbClr val="7FBA00"/>
                </a:solidFill>
                <a:latin typeface="Myriad Pro SemiCond" panose="020B0503030403020204" pitchFamily="34" charset="0"/>
                <a:ea typeface="等线" panose="02010600030101010101" pitchFamily="2" charset="-122"/>
              </a:rPr>
              <a:t>Event</a:t>
            </a:r>
          </a:p>
          <a:p>
            <a:pPr algn="r"/>
            <a:r>
              <a:rPr lang="zh-CN" altLang="en-US" sz="2400" dirty="0">
                <a:solidFill>
                  <a:srgbClr val="7FBA00"/>
                </a:solidFill>
                <a:latin typeface="等线" panose="02010600030101010101" pitchFamily="2" charset="-122"/>
                <a:ea typeface="等线" panose="02010600030101010101" pitchFamily="2" charset="-122"/>
              </a:rPr>
              <a:t>大型活动</a:t>
            </a:r>
          </a:p>
        </p:txBody>
      </p:sp>
      <p:sp>
        <p:nvSpPr>
          <p:cNvPr id="19" name="文本框 18"/>
          <p:cNvSpPr txBox="1"/>
          <p:nvPr/>
        </p:nvSpPr>
        <p:spPr>
          <a:xfrm>
            <a:off x="6576164" y="4813235"/>
            <a:ext cx="2139017" cy="1200329"/>
          </a:xfrm>
          <a:prstGeom prst="rect">
            <a:avLst/>
          </a:prstGeom>
          <a:noFill/>
        </p:spPr>
        <p:txBody>
          <a:bodyPr wrap="square" rtlCol="0">
            <a:spAutoFit/>
          </a:bodyPr>
          <a:lstStyle/>
          <a:p>
            <a:pPr algn="r"/>
            <a:r>
              <a:rPr lang="zh-CN" altLang="en-US" sz="2400" dirty="0">
                <a:solidFill>
                  <a:schemeClr val="bg1"/>
                </a:solidFill>
                <a:latin typeface="等线" panose="02010600030101010101" pitchFamily="2" charset="-122"/>
                <a:ea typeface="等线" panose="02010600030101010101" pitchFamily="2" charset="-122"/>
              </a:rPr>
              <a:t>社员福利</a:t>
            </a:r>
            <a:endParaRPr lang="en-US" altLang="zh-CN" sz="2400" dirty="0">
              <a:solidFill>
                <a:schemeClr val="bg1"/>
              </a:solidFill>
              <a:latin typeface="等线" panose="02010600030101010101" pitchFamily="2" charset="-122"/>
              <a:ea typeface="等线" panose="02010600030101010101" pitchFamily="2" charset="-122"/>
            </a:endParaRPr>
          </a:p>
          <a:p>
            <a:pPr algn="r"/>
            <a:r>
              <a:rPr lang="en-US" altLang="zh-CN" sz="4800" dirty="0">
                <a:solidFill>
                  <a:schemeClr val="bg1"/>
                </a:solidFill>
                <a:latin typeface="Myriad Pro SemiCond" panose="020B0503030403020204" pitchFamily="34" charset="0"/>
                <a:ea typeface="等线" panose="02010600030101010101" pitchFamily="2" charset="-122"/>
              </a:rPr>
              <a:t>Benefit</a:t>
            </a:r>
            <a:endParaRPr lang="zh-CN" altLang="en-US" sz="4800" dirty="0">
              <a:solidFill>
                <a:schemeClr val="bg1"/>
              </a:solidFill>
              <a:latin typeface="Myriad Pro SemiCond" panose="020B0503030403020204" pitchFamily="34" charset="0"/>
              <a:ea typeface="等线" panose="02010600030101010101" pitchFamily="2" charset="-122"/>
            </a:endParaRPr>
          </a:p>
        </p:txBody>
      </p:sp>
      <p:sp>
        <p:nvSpPr>
          <p:cNvPr id="20" name="文本框 19"/>
          <p:cNvSpPr txBox="1"/>
          <p:nvPr/>
        </p:nvSpPr>
        <p:spPr>
          <a:xfrm>
            <a:off x="3476814" y="4838950"/>
            <a:ext cx="2288501" cy="1200329"/>
          </a:xfrm>
          <a:prstGeom prst="rect">
            <a:avLst/>
          </a:prstGeom>
          <a:noFill/>
        </p:spPr>
        <p:txBody>
          <a:bodyPr wrap="square" rtlCol="0">
            <a:spAutoFit/>
          </a:bodyPr>
          <a:lstStyle/>
          <a:p>
            <a:pPr lvl="0"/>
            <a:r>
              <a:rPr lang="zh-CN" altLang="en-US" sz="2400" dirty="0">
                <a:solidFill>
                  <a:srgbClr val="FFFFFF"/>
                </a:solidFill>
                <a:latin typeface="等线" panose="02010600030101010101" pitchFamily="2" charset="-122"/>
                <a:ea typeface="等线" panose="02010600030101010101" pitchFamily="2" charset="-122"/>
              </a:rPr>
              <a:t>部门介绍</a:t>
            </a:r>
            <a:r>
              <a:rPr lang="en-US" altLang="zh-CN" sz="4800" dirty="0">
                <a:solidFill>
                  <a:srgbClr val="FFFFFF"/>
                </a:solidFill>
                <a:latin typeface="Myriad Pro SemiCond" panose="020B0503030403020204" pitchFamily="34" charset="0"/>
                <a:ea typeface="等线" panose="02010600030101010101" pitchFamily="2" charset="-122"/>
              </a:rPr>
              <a:t>Sector</a:t>
            </a:r>
            <a:endParaRPr lang="zh-CN" altLang="en-US" sz="4800" dirty="0">
              <a:solidFill>
                <a:srgbClr val="FFFFFF"/>
              </a:solidFill>
              <a:latin typeface="Myriad Pro SemiCond" panose="020B0503030403020204" pitchFamily="34" charset="0"/>
              <a:ea typeface="等线" panose="02010600030101010101" pitchFamily="2" charset="-122"/>
            </a:endParaRPr>
          </a:p>
        </p:txBody>
      </p:sp>
    </p:spTree>
    <p:extLst>
      <p:ext uri="{BB962C8B-B14F-4D97-AF65-F5344CB8AC3E}">
        <p14:creationId xmlns:p14="http://schemas.microsoft.com/office/powerpoint/2010/main" val="367472385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0">
            <a:extLst>
              <a:ext uri="{FF2B5EF4-FFF2-40B4-BE49-F238E27FC236}">
                <a16:creationId xmlns="" xmlns:a16="http://schemas.microsoft.com/office/drawing/2014/main" id="{AF736231-0290-4796-9FA1-85E60B180783}"/>
              </a:ext>
            </a:extLst>
          </p:cNvPr>
          <p:cNvSpPr>
            <a:spLocks noChangeArrowheads="1"/>
          </p:cNvSpPr>
          <p:nvPr/>
        </p:nvSpPr>
        <p:spPr bwMode="auto">
          <a:xfrm>
            <a:off x="746437" y="5434215"/>
            <a:ext cx="24051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solidFill>
                  <a:schemeClr val="tx1">
                    <a:lumMod val="85000"/>
                    <a:lumOff val="15000"/>
                  </a:schemeClr>
                </a:solidFill>
                <a:latin typeface="等线" panose="02010600030101010101" pitchFamily="2" charset="-122"/>
                <a:ea typeface="等线" panose="02010600030101010101" pitchFamily="2" charset="-122"/>
              </a:rPr>
              <a:t>Hackathon</a:t>
            </a:r>
            <a:r>
              <a:rPr lang="zh-CN" altLang="zh-CN" dirty="0">
                <a:solidFill>
                  <a:schemeClr val="tx1">
                    <a:lumMod val="85000"/>
                    <a:lumOff val="15000"/>
                  </a:schemeClr>
                </a:solidFill>
                <a:latin typeface="等线" panose="02010600030101010101" pitchFamily="2" charset="-122"/>
                <a:ea typeface="等线" panose="02010600030101010101" pitchFamily="2" charset="-122"/>
              </a:rPr>
              <a:t>编程挑战赛</a:t>
            </a:r>
          </a:p>
        </p:txBody>
      </p:sp>
      <p:sp>
        <p:nvSpPr>
          <p:cNvPr id="10" name="矩形 10">
            <a:extLst>
              <a:ext uri="{FF2B5EF4-FFF2-40B4-BE49-F238E27FC236}">
                <a16:creationId xmlns="" xmlns:a16="http://schemas.microsoft.com/office/drawing/2014/main" id="{2BFC2C0D-D2B2-4CFE-9DCF-67CAD582520E}"/>
              </a:ext>
            </a:extLst>
          </p:cNvPr>
          <p:cNvSpPr>
            <a:spLocks noChangeArrowheads="1"/>
          </p:cNvSpPr>
          <p:nvPr/>
        </p:nvSpPr>
        <p:spPr bwMode="auto">
          <a:xfrm>
            <a:off x="3790017" y="5432576"/>
            <a:ext cx="18473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dirty="0">
                <a:solidFill>
                  <a:schemeClr val="tx1">
                    <a:lumMod val="85000"/>
                    <a:lumOff val="15000"/>
                  </a:schemeClr>
                </a:solidFill>
                <a:latin typeface="等线" panose="02010600030101010101" pitchFamily="2" charset="-122"/>
                <a:ea typeface="等线" panose="02010600030101010101" pitchFamily="2" charset="-122"/>
              </a:rPr>
              <a:t>微软学生夏令营</a:t>
            </a:r>
            <a:endParaRPr lang="en-US" altLang="zh-CN" dirty="0">
              <a:solidFill>
                <a:schemeClr val="tx1">
                  <a:lumMod val="85000"/>
                  <a:lumOff val="15000"/>
                </a:schemeClr>
              </a:solidFill>
              <a:latin typeface="等线" panose="02010600030101010101" pitchFamily="2" charset="-122"/>
              <a:ea typeface="等线" panose="02010600030101010101" pitchFamily="2" charset="-122"/>
            </a:endParaRPr>
          </a:p>
          <a:p>
            <a:endParaRPr lang="en-US" altLang="zh-CN" sz="1400" dirty="0">
              <a:solidFill>
                <a:schemeClr val="accent1">
                  <a:lumMod val="75000"/>
                </a:schemeClr>
              </a:solidFill>
            </a:endParaRPr>
          </a:p>
        </p:txBody>
      </p:sp>
      <p:sp>
        <p:nvSpPr>
          <p:cNvPr id="11" name="矩形 10">
            <a:extLst>
              <a:ext uri="{FF2B5EF4-FFF2-40B4-BE49-F238E27FC236}">
                <a16:creationId xmlns="" xmlns:a16="http://schemas.microsoft.com/office/drawing/2014/main" id="{EEACCF99-DEA2-4A24-AE5D-310B667FE5AB}"/>
              </a:ext>
            </a:extLst>
          </p:cNvPr>
          <p:cNvSpPr>
            <a:spLocks noChangeArrowheads="1"/>
          </p:cNvSpPr>
          <p:nvPr/>
        </p:nvSpPr>
        <p:spPr bwMode="auto">
          <a:xfrm>
            <a:off x="6457993" y="5412275"/>
            <a:ext cx="25693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tx1">
                    <a:lumMod val="85000"/>
                    <a:lumOff val="15000"/>
                  </a:schemeClr>
                </a:solidFill>
                <a:latin typeface="等线" panose="02010600030101010101" pitchFamily="2" charset="-122"/>
                <a:ea typeface="等线" panose="02010600030101010101" pitchFamily="2" charset="-122"/>
              </a:rPr>
              <a:t>编程之美小美见面会</a:t>
            </a:r>
            <a:endParaRPr lang="en-US" altLang="zh-CN" dirty="0">
              <a:solidFill>
                <a:schemeClr val="tx1">
                  <a:lumMod val="85000"/>
                  <a:lumOff val="15000"/>
                </a:schemeClr>
              </a:solidFill>
              <a:latin typeface="等线" panose="02010600030101010101" pitchFamily="2" charset="-122"/>
              <a:ea typeface="等线" panose="02010600030101010101" pitchFamily="2" charset="-122"/>
            </a:endParaRPr>
          </a:p>
          <a:p>
            <a:endParaRPr lang="en-US" altLang="zh-CN" sz="1400" dirty="0">
              <a:solidFill>
                <a:schemeClr val="accent1">
                  <a:lumMod val="75000"/>
                </a:schemeClr>
              </a:solidFill>
            </a:endParaRPr>
          </a:p>
        </p:txBody>
      </p:sp>
      <p:sp>
        <p:nvSpPr>
          <p:cNvPr id="12" name="矩形 10">
            <a:extLst>
              <a:ext uri="{FF2B5EF4-FFF2-40B4-BE49-F238E27FC236}">
                <a16:creationId xmlns="" xmlns:a16="http://schemas.microsoft.com/office/drawing/2014/main" id="{30B76DE6-E349-4874-B50C-E0FEE901BC8F}"/>
              </a:ext>
            </a:extLst>
          </p:cNvPr>
          <p:cNvSpPr>
            <a:spLocks noChangeArrowheads="1"/>
          </p:cNvSpPr>
          <p:nvPr/>
        </p:nvSpPr>
        <p:spPr bwMode="auto">
          <a:xfrm>
            <a:off x="9847901" y="5434215"/>
            <a:ext cx="1423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85000"/>
                    <a:lumOff val="15000"/>
                  </a:schemeClr>
                </a:solidFill>
                <a:latin typeface="等线" panose="02010600030101010101" pitchFamily="2" charset="-122"/>
                <a:ea typeface="等线" panose="02010600030101010101" pitchFamily="2" charset="-122"/>
              </a:rPr>
              <a:t>微软校园行</a:t>
            </a:r>
            <a:endParaRPr lang="en-US" altLang="zh-CN" dirty="0">
              <a:solidFill>
                <a:schemeClr val="tx1">
                  <a:lumMod val="85000"/>
                  <a:lumOff val="15000"/>
                </a:schemeClr>
              </a:solidFill>
              <a:latin typeface="等线" panose="02010600030101010101" pitchFamily="2" charset="-122"/>
              <a:ea typeface="等线" panose="02010600030101010101" pitchFamily="2" charset="-122"/>
            </a:endParaRPr>
          </a:p>
        </p:txBody>
      </p:sp>
      <p:pic>
        <p:nvPicPr>
          <p:cNvPr id="13" name="图片 12">
            <a:extLst>
              <a:ext uri="{FF2B5EF4-FFF2-40B4-BE49-F238E27FC236}">
                <a16:creationId xmlns="" xmlns:a16="http://schemas.microsoft.com/office/drawing/2014/main" id="{BFF5B712-E3A4-4B9D-A1D6-173A624D0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16" y="1613863"/>
            <a:ext cx="2564161" cy="3121169"/>
          </a:xfrm>
          <a:prstGeom prst="rect">
            <a:avLst/>
          </a:prstGeom>
        </p:spPr>
      </p:pic>
      <p:pic>
        <p:nvPicPr>
          <p:cNvPr id="14" name="图片 13">
            <a:extLst>
              <a:ext uri="{FF2B5EF4-FFF2-40B4-BE49-F238E27FC236}">
                <a16:creationId xmlns="" xmlns:a16="http://schemas.microsoft.com/office/drawing/2014/main" id="{1FE47AFD-5695-4AEE-A6C1-06A8711A27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1115" y="1596387"/>
            <a:ext cx="2504000" cy="3136265"/>
          </a:xfrm>
          <a:prstGeom prst="rect">
            <a:avLst/>
          </a:prstGeom>
        </p:spPr>
      </p:pic>
      <p:pic>
        <p:nvPicPr>
          <p:cNvPr id="15" name="图片 14">
            <a:extLst>
              <a:ext uri="{FF2B5EF4-FFF2-40B4-BE49-F238E27FC236}">
                <a16:creationId xmlns="" xmlns:a16="http://schemas.microsoft.com/office/drawing/2014/main" id="{BD6BF3A1-08FE-498A-8DDE-8A8075636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18" y="1613863"/>
            <a:ext cx="2473366" cy="3118789"/>
          </a:xfrm>
          <a:prstGeom prst="rect">
            <a:avLst/>
          </a:prstGeom>
        </p:spPr>
      </p:pic>
      <p:pic>
        <p:nvPicPr>
          <p:cNvPr id="16" name="图片 15">
            <a:extLst>
              <a:ext uri="{FF2B5EF4-FFF2-40B4-BE49-F238E27FC236}">
                <a16:creationId xmlns="" xmlns:a16="http://schemas.microsoft.com/office/drawing/2014/main" id="{AD2B6A58-1D4A-4B01-BDBB-17D857249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5931" y="1613864"/>
            <a:ext cx="2112027" cy="3121168"/>
          </a:xfrm>
          <a:prstGeom prst="rect">
            <a:avLst/>
          </a:prstGeom>
        </p:spPr>
      </p:pic>
      <p:pic>
        <p:nvPicPr>
          <p:cNvPr id="17" name="图片 16">
            <a:extLst>
              <a:ext uri="{FF2B5EF4-FFF2-40B4-BE49-F238E27FC236}">
                <a16:creationId xmlns="" xmlns:a16="http://schemas.microsoft.com/office/drawing/2014/main" id="{9995ABAA-F23D-463B-9700-107D3B4FF7C2}"/>
              </a:ext>
            </a:extLst>
          </p:cNvPr>
          <p:cNvPicPr>
            <a:picLocks noChangeAspect="1"/>
          </p:cNvPicPr>
          <p:nvPr/>
        </p:nvPicPr>
        <p:blipFill>
          <a:blip r:embed="rId7"/>
          <a:stretch>
            <a:fillRect/>
          </a:stretch>
        </p:blipFill>
        <p:spPr>
          <a:xfrm>
            <a:off x="8248582" y="165367"/>
            <a:ext cx="3625970" cy="1007141"/>
          </a:xfrm>
          <a:prstGeom prst="rect">
            <a:avLst/>
          </a:prstGeom>
        </p:spPr>
      </p:pic>
      <p:sp>
        <p:nvSpPr>
          <p:cNvPr id="18" name="标题 1">
            <a:extLst>
              <a:ext uri="{FF2B5EF4-FFF2-40B4-BE49-F238E27FC236}">
                <a16:creationId xmlns="" xmlns:a16="http://schemas.microsoft.com/office/drawing/2014/main" id="{E7CB533F-CF46-4779-9555-79FE06CAFB29}"/>
              </a:ext>
            </a:extLst>
          </p:cNvPr>
          <p:cNvSpPr txBox="1">
            <a:spLocks/>
          </p:cNvSpPr>
          <p:nvPr/>
        </p:nvSpPr>
        <p:spPr>
          <a:xfrm>
            <a:off x="969118" y="367645"/>
            <a:ext cx="4214813" cy="804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7FBA00"/>
                </a:solidFill>
                <a:latin typeface="Myriad Pro SemiCond" panose="020B0503030403020204" pitchFamily="34" charset="0"/>
                <a:ea typeface="+mn-ea"/>
                <a:cs typeface="+mn-ea"/>
                <a:sym typeface="+mn-lt"/>
              </a:rPr>
              <a:t>EVENT</a:t>
            </a:r>
            <a:endParaRPr lang="zh-CN" altLang="en-US" dirty="0">
              <a:solidFill>
                <a:srgbClr val="7FBA00"/>
              </a:solidFill>
              <a:latin typeface="Myriad Pro SemiCond" panose="020B0503030403020204" pitchFamily="34" charset="0"/>
              <a:ea typeface="+mn-ea"/>
              <a:cs typeface="+mn-ea"/>
              <a:sym typeface="+mn-lt"/>
            </a:endParaRPr>
          </a:p>
        </p:txBody>
      </p:sp>
    </p:spTree>
    <p:extLst>
      <p:ext uri="{BB962C8B-B14F-4D97-AF65-F5344CB8AC3E}">
        <p14:creationId xmlns:p14="http://schemas.microsoft.com/office/powerpoint/2010/main" val="323507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CKET_SHAPE_SH" val="H"/>
</p:tagLst>
</file>

<file path=ppt/tags/tag10.xml><?xml version="1.0" encoding="utf-8"?>
<p:tagLst xmlns:a="http://schemas.openxmlformats.org/drawingml/2006/main" xmlns:r="http://schemas.openxmlformats.org/officeDocument/2006/relationships" xmlns:p="http://schemas.openxmlformats.org/presentationml/2006/main">
  <p:tag name="POCKET_SHAPE_SH" val="H"/>
</p:tagLst>
</file>

<file path=ppt/tags/tag11.xml><?xml version="1.0" encoding="utf-8"?>
<p:tagLst xmlns:a="http://schemas.openxmlformats.org/drawingml/2006/main" xmlns:r="http://schemas.openxmlformats.org/officeDocument/2006/relationships" xmlns:p="http://schemas.openxmlformats.org/presentationml/2006/main">
  <p:tag name="POCKET_SHAPE_SH" val="H"/>
</p:tagLst>
</file>

<file path=ppt/tags/tag2.xml><?xml version="1.0" encoding="utf-8"?>
<p:tagLst xmlns:a="http://schemas.openxmlformats.org/drawingml/2006/main" xmlns:r="http://schemas.openxmlformats.org/officeDocument/2006/relationships" xmlns:p="http://schemas.openxmlformats.org/presentationml/2006/main">
  <p:tag name="POCKET_SHAPE_SH" val="H"/>
</p:tagLst>
</file>

<file path=ppt/tags/tag3.xml><?xml version="1.0" encoding="utf-8"?>
<p:tagLst xmlns:a="http://schemas.openxmlformats.org/drawingml/2006/main" xmlns:r="http://schemas.openxmlformats.org/officeDocument/2006/relationships" xmlns:p="http://schemas.openxmlformats.org/presentationml/2006/main">
  <p:tag name="POCKET_SHAPE_SH" val="H"/>
</p:tagLst>
</file>

<file path=ppt/tags/tag4.xml><?xml version="1.0" encoding="utf-8"?>
<p:tagLst xmlns:a="http://schemas.openxmlformats.org/drawingml/2006/main" xmlns:r="http://schemas.openxmlformats.org/officeDocument/2006/relationships" xmlns:p="http://schemas.openxmlformats.org/presentationml/2006/main">
  <p:tag name="POCKET_SHAPE_SH" val="H"/>
</p:tagLst>
</file>

<file path=ppt/tags/tag5.xml><?xml version="1.0" encoding="utf-8"?>
<p:tagLst xmlns:a="http://schemas.openxmlformats.org/drawingml/2006/main" xmlns:r="http://schemas.openxmlformats.org/officeDocument/2006/relationships" xmlns:p="http://schemas.openxmlformats.org/presentationml/2006/main">
  <p:tag name="POCKET_SHAPE_SH" val="H"/>
</p:tagLst>
</file>

<file path=ppt/tags/tag6.xml><?xml version="1.0" encoding="utf-8"?>
<p:tagLst xmlns:a="http://schemas.openxmlformats.org/drawingml/2006/main" xmlns:r="http://schemas.openxmlformats.org/officeDocument/2006/relationships" xmlns:p="http://schemas.openxmlformats.org/presentationml/2006/main">
  <p:tag name="POCKET_SHAPE_SH" val="H"/>
</p:tagLst>
</file>

<file path=ppt/tags/tag7.xml><?xml version="1.0" encoding="utf-8"?>
<p:tagLst xmlns:a="http://schemas.openxmlformats.org/drawingml/2006/main" xmlns:r="http://schemas.openxmlformats.org/officeDocument/2006/relationships" xmlns:p="http://schemas.openxmlformats.org/presentationml/2006/main">
  <p:tag name="POCKET_SHAPE_SH" val="H"/>
</p:tagLst>
</file>

<file path=ppt/tags/tag8.xml><?xml version="1.0" encoding="utf-8"?>
<p:tagLst xmlns:a="http://schemas.openxmlformats.org/drawingml/2006/main" xmlns:r="http://schemas.openxmlformats.org/officeDocument/2006/relationships" xmlns:p="http://schemas.openxmlformats.org/presentationml/2006/main">
  <p:tag name="POCKET_SHAPE_SH" val="H"/>
</p:tagLst>
</file>

<file path=ppt/tags/tag9.xml><?xml version="1.0" encoding="utf-8"?>
<p:tagLst xmlns:a="http://schemas.openxmlformats.org/drawingml/2006/main" xmlns:r="http://schemas.openxmlformats.org/officeDocument/2006/relationships" xmlns:p="http://schemas.openxmlformats.org/presentationml/2006/main">
  <p:tag name="POCKET_SHAPE_SH" val="H"/>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fontScheme name="Temp">
      <a:majorFont>
        <a:latin typeface="Myriad Pro" panose="020F0302020204030204"/>
        <a:ea typeface="Noto Sans S Chinese Regular"/>
        <a:cs typeface=""/>
      </a:majorFont>
      <a:minorFont>
        <a:latin typeface="Myriad Pro" panose="020F0502020204030204"/>
        <a:ea typeface="Noto Sans S Chinese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F25022"/>
    </a:accent1>
    <a:accent2>
      <a:srgbClr val="7FBA00"/>
    </a:accent2>
    <a:accent3>
      <a:srgbClr val="01A4EF"/>
    </a:accent3>
    <a:accent4>
      <a:srgbClr val="FFB901"/>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1587</TotalTime>
  <Words>635</Words>
  <Application>Microsoft Macintosh PowerPoint</Application>
  <PresentationFormat>宽屏</PresentationFormat>
  <Paragraphs>160</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DengXian</vt:lpstr>
      <vt:lpstr>Myriad Pro</vt:lpstr>
      <vt:lpstr>Myriad Pro SemiCond</vt:lpstr>
      <vt:lpstr>Noto Sans S Chinese Regular</vt:lpstr>
      <vt:lpstr>SimSun-ExtB</vt:lpstr>
      <vt:lpstr>Wingdings</vt:lpstr>
      <vt:lpstr>等线</vt:lpstr>
      <vt:lpstr>方正兰亭黑_GBK</vt:lpstr>
      <vt:lpstr>微软雅黑</vt:lpstr>
      <vt:lpstr>Arial</vt:lpstr>
      <vt:lpstr>Office 主题​​</vt:lpstr>
      <vt:lpstr>PowerPoint 演示文稿</vt:lpstr>
      <vt:lpstr>PowerPoint 演示文稿</vt:lpstr>
      <vt:lpstr>PowerPoint 演示文稿</vt:lpstr>
      <vt:lpstr>ABOUT US</vt:lpstr>
      <vt:lpstr>OBJECTIVE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感受技术之美</dc:title>
  <dc:creator>Xuan Kan</dc:creator>
  <cp:lastModifiedBy>Yang dinghow</cp:lastModifiedBy>
  <cp:revision>205</cp:revision>
  <dcterms:created xsi:type="dcterms:W3CDTF">2016-09-07T10:46:59Z</dcterms:created>
  <dcterms:modified xsi:type="dcterms:W3CDTF">2018-09-08T07:21:34Z</dcterms:modified>
</cp:coreProperties>
</file>